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8" r:id="rId28"/>
    <p:sldId id="282" r:id="rId29"/>
    <p:sldId id="283" r:id="rId30"/>
    <p:sldId id="284" r:id="rId31"/>
    <p:sldId id="285" r:id="rId32"/>
    <p:sldId id="289" r:id="rId33"/>
    <p:sldId id="286" r:id="rId34"/>
    <p:sldId id="287" r:id="rId35"/>
    <p:sldId id="290" r:id="rId36"/>
    <p:sldId id="291" r:id="rId37"/>
    <p:sldId id="292" r:id="rId38"/>
    <p:sldId id="293" r:id="rId39"/>
    <p:sldId id="294" r:id="rId40"/>
    <p:sldId id="297"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5" r:id="rId58"/>
    <p:sldId id="313" r:id="rId59"/>
    <p:sldId id="314"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A635A-8388-B951-A682-5F368FAF7B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4474B-63C9-7F3F-9184-7C9085C6C2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0FA304-09C0-3B38-2DF7-B5D3F0488928}"/>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141189BF-E1C0-DEBF-24C5-487C802D5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74C29-72D0-843A-AF70-CD0C0B498B61}"/>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2918996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A6F6-8F43-101E-92B4-A10BA67644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62486E-41A7-3D06-4CBC-2C28EF1D63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AACD5-F477-D786-1556-5B6A220C113F}"/>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70481BE3-C763-6048-1866-158ACFDB2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E3E3C-69D0-0133-5910-C157F02E4C2E}"/>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212126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6F471-2E19-A2B7-0B4F-695794C916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BCFA43-BBEE-2C47-6202-783EB9DA4F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748C3-700E-475D-375A-DDEE5CA3C381}"/>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84500D16-FEB0-B519-2EDC-7D7E920F4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E2269-6859-8B97-EEFE-CBB27E3D7E2C}"/>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63274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59DD4-2BB9-EFAE-0C07-1B3D4FEA4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559DE2-2932-0110-8A03-9AAD7FC12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2FCC9-92B1-DCC5-0AC0-8B8EBC1A5CE9}"/>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D97E8979-263A-7A31-42F6-60175B84D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7F45ED-ED8E-13EA-0F61-1BDAB1795EE7}"/>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370083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2A89-8CAE-F025-DC22-4A5E50BB2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898FB-592B-F038-E686-EA50F0C6F4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F9A9CF-5B2C-4C33-A78D-E691D5E32E9A}"/>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8325330C-4FF8-2EF8-AD32-CE8158CA6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51BEF-AEE1-18C5-BA2C-2CB5F6193878}"/>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201779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7D0A-DC39-2863-9EAD-EC82707245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9666B-13F1-63E4-0E2C-C98D83D7CF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58A2D0-1472-8CEC-117E-C57C682C16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E29D31-5714-1EA6-3A0E-E460CF34682F}"/>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6" name="Footer Placeholder 5">
            <a:extLst>
              <a:ext uri="{FF2B5EF4-FFF2-40B4-BE49-F238E27FC236}">
                <a16:creationId xmlns:a16="http://schemas.microsoft.com/office/drawing/2014/main" id="{841836B9-CB92-19D0-7C44-054C5E7386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F9630-FB6D-609A-8D5B-227C007BF104}"/>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658459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05D6-97BA-0A74-00AB-194E92209D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460D6-5327-19A0-93D3-EC8FA88379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EDDB7D-C2A2-1E79-4A7D-4EE82F7D1B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FD45B7-C0ED-12C2-820D-A89651A8D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5DCE42-D5D6-56EF-2160-C9B6E4352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7B7868-844F-47B9-86EC-B7A6AE2A88CE}"/>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8" name="Footer Placeholder 7">
            <a:extLst>
              <a:ext uri="{FF2B5EF4-FFF2-40B4-BE49-F238E27FC236}">
                <a16:creationId xmlns:a16="http://schemas.microsoft.com/office/drawing/2014/main" id="{81F787CB-99CD-4449-FA6F-8959B4101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F79CDD-1156-7FBA-30A9-BBE7785CCA03}"/>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189207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A3B5-52AB-549C-315C-0BEA16DC3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1DFF83-AED5-A5CD-7DA7-A70865FBB99E}"/>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4" name="Footer Placeholder 3">
            <a:extLst>
              <a:ext uri="{FF2B5EF4-FFF2-40B4-BE49-F238E27FC236}">
                <a16:creationId xmlns:a16="http://schemas.microsoft.com/office/drawing/2014/main" id="{C1C4B6F3-DDB7-C942-3267-085BF6D7AE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38DC87-0483-F070-FB61-D21BE2D4430F}"/>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2481968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39A43-61E4-C503-B19E-9F09DD6ED0ED}"/>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3" name="Footer Placeholder 2">
            <a:extLst>
              <a:ext uri="{FF2B5EF4-FFF2-40B4-BE49-F238E27FC236}">
                <a16:creationId xmlns:a16="http://schemas.microsoft.com/office/drawing/2014/main" id="{6EE88DCF-5E12-8A5E-1205-35F77F0D42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F8653-D33B-BAC0-C642-C3E46D0FC0D2}"/>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1056324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B002-E5FE-F0FA-5657-02037FC85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1F5595-B1A2-2D19-E94D-580DC3EA32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3D8B5F-E24C-B973-A551-36852888D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C8B8C0-3020-FE0D-32FC-263CA5C974B3}"/>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6" name="Footer Placeholder 5">
            <a:extLst>
              <a:ext uri="{FF2B5EF4-FFF2-40B4-BE49-F238E27FC236}">
                <a16:creationId xmlns:a16="http://schemas.microsoft.com/office/drawing/2014/main" id="{D0A65D59-D92A-12E8-AE0D-565C8B677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FD356-8347-915B-79C0-4A039A01948F}"/>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497282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B005-9F39-C90B-2609-380B6BB10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CC3342-502F-DA2D-DC17-14F78F518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9E5372-0E9C-6B90-361D-2A36739AF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F9ECE-E5CC-EF0F-AEFD-3116D33733CD}"/>
              </a:ext>
            </a:extLst>
          </p:cNvPr>
          <p:cNvSpPr>
            <a:spLocks noGrp="1"/>
          </p:cNvSpPr>
          <p:nvPr>
            <p:ph type="dt" sz="half" idx="10"/>
          </p:nvPr>
        </p:nvSpPr>
        <p:spPr/>
        <p:txBody>
          <a:bodyPr/>
          <a:lstStyle/>
          <a:p>
            <a:fld id="{7FF3A724-8A0E-451A-8E35-F2EB6DA5750D}" type="datetimeFigureOut">
              <a:rPr lang="en-US" smtClean="0"/>
              <a:t>2/4/2024</a:t>
            </a:fld>
            <a:endParaRPr lang="en-US"/>
          </a:p>
        </p:txBody>
      </p:sp>
      <p:sp>
        <p:nvSpPr>
          <p:cNvPr id="6" name="Footer Placeholder 5">
            <a:extLst>
              <a:ext uri="{FF2B5EF4-FFF2-40B4-BE49-F238E27FC236}">
                <a16:creationId xmlns:a16="http://schemas.microsoft.com/office/drawing/2014/main" id="{657DBF8A-137A-5309-EF3C-B5C52907C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A91C3-5787-E574-5689-5B1E6C0702F6}"/>
              </a:ext>
            </a:extLst>
          </p:cNvPr>
          <p:cNvSpPr>
            <a:spLocks noGrp="1"/>
          </p:cNvSpPr>
          <p:nvPr>
            <p:ph type="sldNum" sz="quarter" idx="12"/>
          </p:nvPr>
        </p:nvSpPr>
        <p:spPr/>
        <p:txBody>
          <a:bodyPr/>
          <a:lstStyle/>
          <a:p>
            <a:fld id="{0763A272-F21E-404B-8A83-5DE4043F9362}" type="slidenum">
              <a:rPr lang="en-US" smtClean="0"/>
              <a:t>‹#›</a:t>
            </a:fld>
            <a:endParaRPr lang="en-US"/>
          </a:p>
        </p:txBody>
      </p:sp>
    </p:spTree>
    <p:extLst>
      <p:ext uri="{BB962C8B-B14F-4D97-AF65-F5344CB8AC3E}">
        <p14:creationId xmlns:p14="http://schemas.microsoft.com/office/powerpoint/2010/main" val="195466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A32DF3-E40B-988B-E031-1BBB6C21B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332583-5827-C225-8EE8-9E100524B9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0A125-CD37-3809-04B1-05DB529993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3A724-8A0E-451A-8E35-F2EB6DA5750D}" type="datetimeFigureOut">
              <a:rPr lang="en-US" smtClean="0"/>
              <a:t>2/4/2024</a:t>
            </a:fld>
            <a:endParaRPr lang="en-US"/>
          </a:p>
        </p:txBody>
      </p:sp>
      <p:sp>
        <p:nvSpPr>
          <p:cNvPr id="5" name="Footer Placeholder 4">
            <a:extLst>
              <a:ext uri="{FF2B5EF4-FFF2-40B4-BE49-F238E27FC236}">
                <a16:creationId xmlns:a16="http://schemas.microsoft.com/office/drawing/2014/main" id="{DBA03E14-2B34-02FD-5E30-865000A35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C8566C-F207-FF15-F8FE-217B34C1B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3A272-F21E-404B-8A83-5DE4043F9362}" type="slidenum">
              <a:rPr lang="en-US" smtClean="0"/>
              <a:t>‹#›</a:t>
            </a:fld>
            <a:endParaRPr lang="en-US"/>
          </a:p>
        </p:txBody>
      </p:sp>
    </p:spTree>
    <p:extLst>
      <p:ext uri="{BB962C8B-B14F-4D97-AF65-F5344CB8AC3E}">
        <p14:creationId xmlns:p14="http://schemas.microsoft.com/office/powerpoint/2010/main" val="2475968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1613-2222-AD53-1728-CCF743CA64EF}"/>
              </a:ext>
            </a:extLst>
          </p:cNvPr>
          <p:cNvSpPr>
            <a:spLocks noGrp="1"/>
          </p:cNvSpPr>
          <p:nvPr>
            <p:ph type="ctrTitle"/>
          </p:nvPr>
        </p:nvSpPr>
        <p:spPr/>
        <p:txBody>
          <a:bodyPr/>
          <a:lstStyle/>
          <a:p>
            <a:r>
              <a:rPr lang="en-US" dirty="0"/>
              <a:t>CS 170 Segment 8 Machine Learning 3</a:t>
            </a:r>
          </a:p>
        </p:txBody>
      </p:sp>
      <p:sp>
        <p:nvSpPr>
          <p:cNvPr id="3" name="Subtitle 2">
            <a:extLst>
              <a:ext uri="{FF2B5EF4-FFF2-40B4-BE49-F238E27FC236}">
                <a16:creationId xmlns:a16="http://schemas.microsoft.com/office/drawing/2014/main" id="{85625E9D-9FBE-412B-E311-B1AE3F78F85D}"/>
              </a:ext>
            </a:extLst>
          </p:cNvPr>
          <p:cNvSpPr>
            <a:spLocks noGrp="1"/>
          </p:cNvSpPr>
          <p:nvPr>
            <p:ph type="subTitle" idx="1"/>
          </p:nvPr>
        </p:nvSpPr>
        <p:spPr/>
        <p:txBody>
          <a:bodyPr/>
          <a:lstStyle/>
          <a:p>
            <a:r>
              <a:rPr lang="en-US" dirty="0"/>
              <a:t>Notes based from Dr. Eamonn Keogh</a:t>
            </a:r>
          </a:p>
          <a:p>
            <a:endParaRPr lang="en-US" dirty="0"/>
          </a:p>
        </p:txBody>
      </p:sp>
    </p:spTree>
    <p:extLst>
      <p:ext uri="{BB962C8B-B14F-4D97-AF65-F5344CB8AC3E}">
        <p14:creationId xmlns:p14="http://schemas.microsoft.com/office/powerpoint/2010/main" val="244563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E8367-5279-C1B7-D34C-8F4507A5C350}"/>
              </a:ext>
            </a:extLst>
          </p:cNvPr>
          <p:cNvPicPr>
            <a:picLocks noChangeAspect="1"/>
          </p:cNvPicPr>
          <p:nvPr/>
        </p:nvPicPr>
        <p:blipFill>
          <a:blip r:embed="rId2"/>
          <a:stretch>
            <a:fillRect/>
          </a:stretch>
        </p:blipFill>
        <p:spPr>
          <a:xfrm>
            <a:off x="1889395" y="293098"/>
            <a:ext cx="8413209" cy="6271803"/>
          </a:xfrm>
          <a:prstGeom prst="rect">
            <a:avLst/>
          </a:prstGeom>
        </p:spPr>
      </p:pic>
    </p:spTree>
    <p:extLst>
      <p:ext uri="{BB962C8B-B14F-4D97-AF65-F5344CB8AC3E}">
        <p14:creationId xmlns:p14="http://schemas.microsoft.com/office/powerpoint/2010/main" val="2021476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E96E4-F05E-5BBB-8361-EF6001F51D57}"/>
              </a:ext>
            </a:extLst>
          </p:cNvPr>
          <p:cNvPicPr>
            <a:picLocks noChangeAspect="1"/>
          </p:cNvPicPr>
          <p:nvPr/>
        </p:nvPicPr>
        <p:blipFill>
          <a:blip r:embed="rId2"/>
          <a:stretch>
            <a:fillRect/>
          </a:stretch>
        </p:blipFill>
        <p:spPr>
          <a:xfrm>
            <a:off x="1931309" y="277857"/>
            <a:ext cx="8329382" cy="6302286"/>
          </a:xfrm>
          <a:prstGeom prst="rect">
            <a:avLst/>
          </a:prstGeom>
        </p:spPr>
      </p:pic>
    </p:spTree>
    <p:extLst>
      <p:ext uri="{BB962C8B-B14F-4D97-AF65-F5344CB8AC3E}">
        <p14:creationId xmlns:p14="http://schemas.microsoft.com/office/powerpoint/2010/main" val="2904080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CAB70-F6D2-D9A9-9B99-42462CA642E4}"/>
              </a:ext>
            </a:extLst>
          </p:cNvPr>
          <p:cNvPicPr>
            <a:picLocks noChangeAspect="1"/>
          </p:cNvPicPr>
          <p:nvPr/>
        </p:nvPicPr>
        <p:blipFill>
          <a:blip r:embed="rId2"/>
          <a:stretch>
            <a:fillRect/>
          </a:stretch>
        </p:blipFill>
        <p:spPr>
          <a:xfrm>
            <a:off x="1927499" y="331201"/>
            <a:ext cx="8337002" cy="6195597"/>
          </a:xfrm>
          <a:prstGeom prst="rect">
            <a:avLst/>
          </a:prstGeom>
        </p:spPr>
      </p:pic>
    </p:spTree>
    <p:extLst>
      <p:ext uri="{BB962C8B-B14F-4D97-AF65-F5344CB8AC3E}">
        <p14:creationId xmlns:p14="http://schemas.microsoft.com/office/powerpoint/2010/main" val="37533448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B289D-0105-F353-3228-121E924D32AA}"/>
              </a:ext>
            </a:extLst>
          </p:cNvPr>
          <p:cNvPicPr>
            <a:picLocks noChangeAspect="1"/>
          </p:cNvPicPr>
          <p:nvPr/>
        </p:nvPicPr>
        <p:blipFill>
          <a:blip r:embed="rId2"/>
          <a:stretch>
            <a:fillRect/>
          </a:stretch>
        </p:blipFill>
        <p:spPr>
          <a:xfrm>
            <a:off x="1893206" y="323581"/>
            <a:ext cx="8405588" cy="6210838"/>
          </a:xfrm>
          <a:prstGeom prst="rect">
            <a:avLst/>
          </a:prstGeom>
        </p:spPr>
      </p:pic>
    </p:spTree>
    <p:extLst>
      <p:ext uri="{BB962C8B-B14F-4D97-AF65-F5344CB8AC3E}">
        <p14:creationId xmlns:p14="http://schemas.microsoft.com/office/powerpoint/2010/main" val="1106552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EB172-6FF0-8AB1-3AE7-EF7765AF4708}"/>
              </a:ext>
            </a:extLst>
          </p:cNvPr>
          <p:cNvPicPr>
            <a:picLocks noChangeAspect="1"/>
          </p:cNvPicPr>
          <p:nvPr/>
        </p:nvPicPr>
        <p:blipFill>
          <a:blip r:embed="rId2"/>
          <a:stretch>
            <a:fillRect/>
          </a:stretch>
        </p:blipFill>
        <p:spPr>
          <a:xfrm>
            <a:off x="1950361" y="365494"/>
            <a:ext cx="8291278" cy="6127011"/>
          </a:xfrm>
          <a:prstGeom prst="rect">
            <a:avLst/>
          </a:prstGeom>
        </p:spPr>
      </p:pic>
    </p:spTree>
    <p:extLst>
      <p:ext uri="{BB962C8B-B14F-4D97-AF65-F5344CB8AC3E}">
        <p14:creationId xmlns:p14="http://schemas.microsoft.com/office/powerpoint/2010/main" val="329520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55D62-2572-E375-34E7-6BEE303369F5}"/>
              </a:ext>
            </a:extLst>
          </p:cNvPr>
          <p:cNvPicPr>
            <a:picLocks noChangeAspect="1"/>
          </p:cNvPicPr>
          <p:nvPr/>
        </p:nvPicPr>
        <p:blipFill>
          <a:blip r:embed="rId2"/>
          <a:stretch>
            <a:fillRect/>
          </a:stretch>
        </p:blipFill>
        <p:spPr>
          <a:xfrm>
            <a:off x="1923688" y="285477"/>
            <a:ext cx="8344623" cy="6287045"/>
          </a:xfrm>
          <a:prstGeom prst="rect">
            <a:avLst/>
          </a:prstGeom>
        </p:spPr>
      </p:pic>
    </p:spTree>
    <p:extLst>
      <p:ext uri="{BB962C8B-B14F-4D97-AF65-F5344CB8AC3E}">
        <p14:creationId xmlns:p14="http://schemas.microsoft.com/office/powerpoint/2010/main" val="194018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D5395-3F2A-6E92-6675-2B09659BD2A8}"/>
              </a:ext>
            </a:extLst>
          </p:cNvPr>
          <p:cNvPicPr>
            <a:picLocks noChangeAspect="1"/>
          </p:cNvPicPr>
          <p:nvPr/>
        </p:nvPicPr>
        <p:blipFill>
          <a:blip r:embed="rId2"/>
          <a:stretch>
            <a:fillRect/>
          </a:stretch>
        </p:blipFill>
        <p:spPr>
          <a:xfrm>
            <a:off x="1931309" y="376925"/>
            <a:ext cx="8329382" cy="6104149"/>
          </a:xfrm>
          <a:prstGeom prst="rect">
            <a:avLst/>
          </a:prstGeom>
        </p:spPr>
      </p:pic>
    </p:spTree>
    <p:extLst>
      <p:ext uri="{BB962C8B-B14F-4D97-AF65-F5344CB8AC3E}">
        <p14:creationId xmlns:p14="http://schemas.microsoft.com/office/powerpoint/2010/main" val="45198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71C0-0792-7316-4AD3-543FE1EF4BCD}"/>
              </a:ext>
            </a:extLst>
          </p:cNvPr>
          <p:cNvPicPr>
            <a:picLocks noChangeAspect="1"/>
          </p:cNvPicPr>
          <p:nvPr/>
        </p:nvPicPr>
        <p:blipFill>
          <a:blip r:embed="rId2"/>
          <a:stretch>
            <a:fillRect/>
          </a:stretch>
        </p:blipFill>
        <p:spPr>
          <a:xfrm>
            <a:off x="1919878" y="304529"/>
            <a:ext cx="8352244" cy="6248942"/>
          </a:xfrm>
          <a:prstGeom prst="rect">
            <a:avLst/>
          </a:prstGeom>
        </p:spPr>
      </p:pic>
    </p:spTree>
    <p:extLst>
      <p:ext uri="{BB962C8B-B14F-4D97-AF65-F5344CB8AC3E}">
        <p14:creationId xmlns:p14="http://schemas.microsoft.com/office/powerpoint/2010/main" val="275878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3DA3C-6315-7206-C6BD-BF066F297100}"/>
              </a:ext>
            </a:extLst>
          </p:cNvPr>
          <p:cNvPicPr>
            <a:picLocks noChangeAspect="1"/>
          </p:cNvPicPr>
          <p:nvPr/>
        </p:nvPicPr>
        <p:blipFill>
          <a:blip r:embed="rId2"/>
          <a:stretch>
            <a:fillRect/>
          </a:stretch>
        </p:blipFill>
        <p:spPr>
          <a:xfrm>
            <a:off x="1935119" y="342632"/>
            <a:ext cx="8321761" cy="6172735"/>
          </a:xfrm>
          <a:prstGeom prst="rect">
            <a:avLst/>
          </a:prstGeom>
        </p:spPr>
      </p:pic>
    </p:spTree>
    <p:extLst>
      <p:ext uri="{BB962C8B-B14F-4D97-AF65-F5344CB8AC3E}">
        <p14:creationId xmlns:p14="http://schemas.microsoft.com/office/powerpoint/2010/main" val="161387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96595-2A78-C13B-B33C-21D4269A9143}"/>
              </a:ext>
            </a:extLst>
          </p:cNvPr>
          <p:cNvPicPr>
            <a:picLocks noChangeAspect="1"/>
          </p:cNvPicPr>
          <p:nvPr/>
        </p:nvPicPr>
        <p:blipFill>
          <a:blip r:embed="rId2"/>
          <a:stretch>
            <a:fillRect/>
          </a:stretch>
        </p:blipFill>
        <p:spPr>
          <a:xfrm>
            <a:off x="1912257" y="312150"/>
            <a:ext cx="8367485" cy="6233700"/>
          </a:xfrm>
          <a:prstGeom prst="rect">
            <a:avLst/>
          </a:prstGeom>
        </p:spPr>
      </p:pic>
    </p:spTree>
    <p:extLst>
      <p:ext uri="{BB962C8B-B14F-4D97-AF65-F5344CB8AC3E}">
        <p14:creationId xmlns:p14="http://schemas.microsoft.com/office/powerpoint/2010/main" val="219636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722EB-2B88-D70C-9DFF-C57D30F5FA8B}"/>
              </a:ext>
            </a:extLst>
          </p:cNvPr>
          <p:cNvPicPr>
            <a:picLocks noChangeAspect="1"/>
          </p:cNvPicPr>
          <p:nvPr/>
        </p:nvPicPr>
        <p:blipFill>
          <a:blip r:embed="rId2"/>
          <a:stretch>
            <a:fillRect/>
          </a:stretch>
        </p:blipFill>
        <p:spPr>
          <a:xfrm>
            <a:off x="1908447" y="331201"/>
            <a:ext cx="8375106" cy="6195597"/>
          </a:xfrm>
          <a:prstGeom prst="rect">
            <a:avLst/>
          </a:prstGeom>
        </p:spPr>
      </p:pic>
    </p:spTree>
    <p:extLst>
      <p:ext uri="{BB962C8B-B14F-4D97-AF65-F5344CB8AC3E}">
        <p14:creationId xmlns:p14="http://schemas.microsoft.com/office/powerpoint/2010/main" val="1670215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A764A-2E3A-C861-E322-41CE1D2993BF}"/>
              </a:ext>
            </a:extLst>
          </p:cNvPr>
          <p:cNvPicPr>
            <a:picLocks noChangeAspect="1"/>
          </p:cNvPicPr>
          <p:nvPr/>
        </p:nvPicPr>
        <p:blipFill>
          <a:blip r:embed="rId2"/>
          <a:stretch>
            <a:fillRect/>
          </a:stretch>
        </p:blipFill>
        <p:spPr>
          <a:xfrm>
            <a:off x="1916068" y="296908"/>
            <a:ext cx="8359864" cy="6264183"/>
          </a:xfrm>
          <a:prstGeom prst="rect">
            <a:avLst/>
          </a:prstGeom>
        </p:spPr>
      </p:pic>
    </p:spTree>
    <p:extLst>
      <p:ext uri="{BB962C8B-B14F-4D97-AF65-F5344CB8AC3E}">
        <p14:creationId xmlns:p14="http://schemas.microsoft.com/office/powerpoint/2010/main" val="3801812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4BBC8-388B-55EF-7E69-F96440C0D296}"/>
              </a:ext>
            </a:extLst>
          </p:cNvPr>
          <p:cNvPicPr>
            <a:picLocks noChangeAspect="1"/>
          </p:cNvPicPr>
          <p:nvPr/>
        </p:nvPicPr>
        <p:blipFill>
          <a:blip r:embed="rId2"/>
          <a:stretch>
            <a:fillRect/>
          </a:stretch>
        </p:blipFill>
        <p:spPr>
          <a:xfrm>
            <a:off x="1923688" y="323581"/>
            <a:ext cx="8344623" cy="6210838"/>
          </a:xfrm>
          <a:prstGeom prst="rect">
            <a:avLst/>
          </a:prstGeom>
        </p:spPr>
      </p:pic>
    </p:spTree>
    <p:extLst>
      <p:ext uri="{BB962C8B-B14F-4D97-AF65-F5344CB8AC3E}">
        <p14:creationId xmlns:p14="http://schemas.microsoft.com/office/powerpoint/2010/main" val="408628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6D9756-D102-FB7B-316B-440CAA4DFB20}"/>
              </a:ext>
            </a:extLst>
          </p:cNvPr>
          <p:cNvPicPr>
            <a:picLocks noChangeAspect="1"/>
          </p:cNvPicPr>
          <p:nvPr/>
        </p:nvPicPr>
        <p:blipFill>
          <a:blip r:embed="rId2"/>
          <a:stretch>
            <a:fillRect/>
          </a:stretch>
        </p:blipFill>
        <p:spPr>
          <a:xfrm>
            <a:off x="1908447" y="304529"/>
            <a:ext cx="8375106" cy="6248942"/>
          </a:xfrm>
          <a:prstGeom prst="rect">
            <a:avLst/>
          </a:prstGeom>
        </p:spPr>
      </p:pic>
    </p:spTree>
    <p:extLst>
      <p:ext uri="{BB962C8B-B14F-4D97-AF65-F5344CB8AC3E}">
        <p14:creationId xmlns:p14="http://schemas.microsoft.com/office/powerpoint/2010/main" val="97820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C399-F80E-0847-8857-D6A3CC18EE4E}"/>
              </a:ext>
            </a:extLst>
          </p:cNvPr>
          <p:cNvSpPr>
            <a:spLocks noGrp="1"/>
          </p:cNvSpPr>
          <p:nvPr>
            <p:ph type="title"/>
          </p:nvPr>
        </p:nvSpPr>
        <p:spPr/>
        <p:txBody>
          <a:bodyPr/>
          <a:lstStyle/>
          <a:p>
            <a:r>
              <a:rPr lang="en-US" dirty="0"/>
              <a:t>We have seen two classifications algorithms (the linear classifier, and nearest neighbor)</a:t>
            </a:r>
          </a:p>
        </p:txBody>
      </p:sp>
      <p:pic>
        <p:nvPicPr>
          <p:cNvPr id="4" name="Picture 3">
            <a:extLst>
              <a:ext uri="{FF2B5EF4-FFF2-40B4-BE49-F238E27FC236}">
                <a16:creationId xmlns:a16="http://schemas.microsoft.com/office/drawing/2014/main" id="{2693DFFB-19FC-4035-826D-97039ED82204}"/>
              </a:ext>
            </a:extLst>
          </p:cNvPr>
          <p:cNvPicPr>
            <a:picLocks noChangeAspect="1"/>
          </p:cNvPicPr>
          <p:nvPr/>
        </p:nvPicPr>
        <p:blipFill>
          <a:blip r:embed="rId2"/>
          <a:stretch>
            <a:fillRect/>
          </a:stretch>
        </p:blipFill>
        <p:spPr>
          <a:xfrm>
            <a:off x="198164" y="1835944"/>
            <a:ext cx="4885011" cy="3666498"/>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137296DB-C74C-48CF-B85E-2195EC5710E3}"/>
              </a:ext>
            </a:extLst>
          </p:cNvPr>
          <p:cNvPicPr>
            <a:picLocks noChangeAspect="1"/>
          </p:cNvPicPr>
          <p:nvPr/>
        </p:nvPicPr>
        <p:blipFill>
          <a:blip r:embed="rId3"/>
          <a:stretch>
            <a:fillRect/>
          </a:stretch>
        </p:blipFill>
        <p:spPr>
          <a:xfrm>
            <a:off x="5450974" y="1835943"/>
            <a:ext cx="4885010" cy="3669243"/>
          </a:xfrm>
          <a:prstGeom prst="rect">
            <a:avLst/>
          </a:prstGeom>
          <a:ln>
            <a:solidFill>
              <a:schemeClr val="bg1">
                <a:lumMod val="75000"/>
              </a:schemeClr>
            </a:solidFill>
          </a:ln>
        </p:spPr>
      </p:pic>
    </p:spTree>
    <p:extLst>
      <p:ext uri="{BB962C8B-B14F-4D97-AF65-F5344CB8AC3E}">
        <p14:creationId xmlns:p14="http://schemas.microsoft.com/office/powerpoint/2010/main" val="386944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57126-8CF4-FDB4-ED15-FE30EF544B87}"/>
              </a:ext>
            </a:extLst>
          </p:cNvPr>
          <p:cNvPicPr>
            <a:picLocks noChangeAspect="1"/>
          </p:cNvPicPr>
          <p:nvPr/>
        </p:nvPicPr>
        <p:blipFill>
          <a:blip r:embed="rId2"/>
          <a:stretch>
            <a:fillRect/>
          </a:stretch>
        </p:blipFill>
        <p:spPr>
          <a:xfrm>
            <a:off x="1912257" y="357874"/>
            <a:ext cx="8367485" cy="6142252"/>
          </a:xfrm>
          <a:prstGeom prst="rect">
            <a:avLst/>
          </a:prstGeom>
        </p:spPr>
      </p:pic>
    </p:spTree>
    <p:extLst>
      <p:ext uri="{BB962C8B-B14F-4D97-AF65-F5344CB8AC3E}">
        <p14:creationId xmlns:p14="http://schemas.microsoft.com/office/powerpoint/2010/main" val="3903643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A3475-29D6-4721-6BC8-9B405A6DCC00}"/>
              </a:ext>
            </a:extLst>
          </p:cNvPr>
          <p:cNvPicPr>
            <a:picLocks noChangeAspect="1"/>
          </p:cNvPicPr>
          <p:nvPr/>
        </p:nvPicPr>
        <p:blipFill>
          <a:blip r:embed="rId2"/>
          <a:stretch>
            <a:fillRect/>
          </a:stretch>
        </p:blipFill>
        <p:spPr>
          <a:xfrm>
            <a:off x="1950361" y="376925"/>
            <a:ext cx="8291278" cy="6104149"/>
          </a:xfrm>
          <a:prstGeom prst="rect">
            <a:avLst/>
          </a:prstGeom>
        </p:spPr>
      </p:pic>
    </p:spTree>
    <p:extLst>
      <p:ext uri="{BB962C8B-B14F-4D97-AF65-F5344CB8AC3E}">
        <p14:creationId xmlns:p14="http://schemas.microsoft.com/office/powerpoint/2010/main" val="26089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FD1E3-E219-EFB6-21FE-2D73CE091425}"/>
              </a:ext>
            </a:extLst>
          </p:cNvPr>
          <p:cNvPicPr>
            <a:picLocks noChangeAspect="1"/>
          </p:cNvPicPr>
          <p:nvPr/>
        </p:nvPicPr>
        <p:blipFill>
          <a:blip r:embed="rId2"/>
          <a:stretch>
            <a:fillRect/>
          </a:stretch>
        </p:blipFill>
        <p:spPr>
          <a:xfrm>
            <a:off x="1923688" y="388356"/>
            <a:ext cx="8344623" cy="6081287"/>
          </a:xfrm>
          <a:prstGeom prst="rect">
            <a:avLst/>
          </a:prstGeom>
        </p:spPr>
      </p:pic>
    </p:spTree>
    <p:extLst>
      <p:ext uri="{BB962C8B-B14F-4D97-AF65-F5344CB8AC3E}">
        <p14:creationId xmlns:p14="http://schemas.microsoft.com/office/powerpoint/2010/main" val="3097036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41984-BE8A-3FAF-9CB9-81FE0A70AAD3}"/>
              </a:ext>
            </a:extLst>
          </p:cNvPr>
          <p:cNvPicPr>
            <a:picLocks noChangeAspect="1"/>
          </p:cNvPicPr>
          <p:nvPr/>
        </p:nvPicPr>
        <p:blipFill>
          <a:blip r:embed="rId2"/>
          <a:stretch>
            <a:fillRect/>
          </a:stretch>
        </p:blipFill>
        <p:spPr>
          <a:xfrm>
            <a:off x="1900826" y="293098"/>
            <a:ext cx="8390347" cy="6271803"/>
          </a:xfrm>
          <a:prstGeom prst="rect">
            <a:avLst/>
          </a:prstGeom>
        </p:spPr>
      </p:pic>
    </p:spTree>
    <p:extLst>
      <p:ext uri="{BB962C8B-B14F-4D97-AF65-F5344CB8AC3E}">
        <p14:creationId xmlns:p14="http://schemas.microsoft.com/office/powerpoint/2010/main" val="3148364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B18CB-29E9-E191-27D2-E91339AF434B}"/>
              </a:ext>
            </a:extLst>
          </p:cNvPr>
          <p:cNvPicPr>
            <a:picLocks noChangeAspect="1"/>
          </p:cNvPicPr>
          <p:nvPr/>
        </p:nvPicPr>
        <p:blipFill>
          <a:blip r:embed="rId2"/>
          <a:stretch>
            <a:fillRect/>
          </a:stretch>
        </p:blipFill>
        <p:spPr>
          <a:xfrm>
            <a:off x="1912257" y="331201"/>
            <a:ext cx="8367485" cy="6195597"/>
          </a:xfrm>
          <a:prstGeom prst="rect">
            <a:avLst/>
          </a:prstGeom>
        </p:spPr>
      </p:pic>
    </p:spTree>
    <p:extLst>
      <p:ext uri="{BB962C8B-B14F-4D97-AF65-F5344CB8AC3E}">
        <p14:creationId xmlns:p14="http://schemas.microsoft.com/office/powerpoint/2010/main" val="110387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AB60B-27B9-2358-841F-D6A0F2B55BA1}"/>
              </a:ext>
            </a:extLst>
          </p:cNvPr>
          <p:cNvPicPr>
            <a:picLocks noChangeAspect="1"/>
          </p:cNvPicPr>
          <p:nvPr/>
        </p:nvPicPr>
        <p:blipFill>
          <a:blip r:embed="rId2"/>
          <a:stretch>
            <a:fillRect/>
          </a:stretch>
        </p:blipFill>
        <p:spPr>
          <a:xfrm>
            <a:off x="1927499" y="335012"/>
            <a:ext cx="8337002" cy="6187976"/>
          </a:xfrm>
          <a:prstGeom prst="rect">
            <a:avLst/>
          </a:prstGeom>
        </p:spPr>
      </p:pic>
    </p:spTree>
    <p:extLst>
      <p:ext uri="{BB962C8B-B14F-4D97-AF65-F5344CB8AC3E}">
        <p14:creationId xmlns:p14="http://schemas.microsoft.com/office/powerpoint/2010/main" val="1047635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DF2238-8C6B-F7EA-8185-EF7FF68A148F}"/>
              </a:ext>
            </a:extLst>
          </p:cNvPr>
          <p:cNvPicPr>
            <a:picLocks noChangeAspect="1"/>
          </p:cNvPicPr>
          <p:nvPr/>
        </p:nvPicPr>
        <p:blipFill>
          <a:blip r:embed="rId2"/>
          <a:stretch>
            <a:fillRect/>
          </a:stretch>
        </p:blipFill>
        <p:spPr>
          <a:xfrm>
            <a:off x="1923688" y="327391"/>
            <a:ext cx="8344623" cy="6203218"/>
          </a:xfrm>
          <a:prstGeom prst="rect">
            <a:avLst/>
          </a:prstGeom>
        </p:spPr>
      </p:pic>
    </p:spTree>
    <p:extLst>
      <p:ext uri="{BB962C8B-B14F-4D97-AF65-F5344CB8AC3E}">
        <p14:creationId xmlns:p14="http://schemas.microsoft.com/office/powerpoint/2010/main" val="2904247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6B9CEE-586D-778C-9E2D-E5AA3B9C14A6}"/>
              </a:ext>
            </a:extLst>
          </p:cNvPr>
          <p:cNvSpPr>
            <a:spLocks noGrp="1"/>
          </p:cNvSpPr>
          <p:nvPr>
            <p:ph idx="1"/>
          </p:nvPr>
        </p:nvSpPr>
        <p:spPr>
          <a:xfrm>
            <a:off x="224589" y="160421"/>
            <a:ext cx="11774906" cy="6016542"/>
          </a:xfrm>
        </p:spPr>
        <p:txBody>
          <a:bodyPr/>
          <a:lstStyle/>
          <a:p>
            <a:pPr marL="0" indent="0">
              <a:buNone/>
            </a:pPr>
            <a:r>
              <a:rPr lang="en-US" dirty="0"/>
              <a:t>Classification Problem: Fourth Amendment Cases before the Supreme Court I</a:t>
            </a:r>
          </a:p>
          <a:p>
            <a:endParaRPr lang="en-US" dirty="0"/>
          </a:p>
          <a:p>
            <a:pPr marL="0" indent="0">
              <a:buNone/>
            </a:pPr>
            <a:r>
              <a:rPr lang="en-US" dirty="0"/>
              <a:t>The Fourth Amendment (Amendment IV) to the United States Constitution is the part of the Bill of Rights that prohibits unreasonable searches and seizures and requires any warrant to be judicially sanctioned and supported by probable cause</a:t>
            </a:r>
          </a:p>
          <a:p>
            <a:pPr marL="0" indent="0">
              <a:buNone/>
            </a:pPr>
            <a:endParaRPr lang="en-US" dirty="0"/>
          </a:p>
          <a:p>
            <a:pPr marL="0" indent="0">
              <a:buNone/>
            </a:pPr>
            <a:r>
              <a:rPr lang="en-US" dirty="0"/>
              <a:t>Suppose we have a 4</a:t>
            </a:r>
            <a:r>
              <a:rPr lang="en-US" baseline="30000" dirty="0"/>
              <a:t>th</a:t>
            </a:r>
            <a:r>
              <a:rPr lang="en-US" dirty="0"/>
              <a:t> amendment case, Keogh vs State of California. Keogh argues that the search that found evidence of him taking bribes was an Unreasonable search (U), and the state argues that the search was Reasonable search (R).</a:t>
            </a:r>
          </a:p>
          <a:p>
            <a:pPr marL="0" indent="0">
              <a:buNone/>
            </a:pPr>
            <a:endParaRPr lang="en-US" dirty="0"/>
          </a:p>
          <a:p>
            <a:pPr marL="0" indent="0">
              <a:buNone/>
            </a:pPr>
            <a:r>
              <a:rPr lang="en-US" dirty="0"/>
              <a:t>The case is appealed to the Supreme Court, will the court decide U or R?</a:t>
            </a:r>
          </a:p>
        </p:txBody>
      </p:sp>
    </p:spTree>
    <p:extLst>
      <p:ext uri="{BB962C8B-B14F-4D97-AF65-F5344CB8AC3E}">
        <p14:creationId xmlns:p14="http://schemas.microsoft.com/office/powerpoint/2010/main" val="4089200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6E212D-451F-1F3A-E068-CDF0330BE6C2}"/>
              </a:ext>
            </a:extLst>
          </p:cNvPr>
          <p:cNvPicPr>
            <a:picLocks noChangeAspect="1"/>
          </p:cNvPicPr>
          <p:nvPr/>
        </p:nvPicPr>
        <p:blipFill>
          <a:blip r:embed="rId2"/>
          <a:stretch>
            <a:fillRect/>
          </a:stretch>
        </p:blipFill>
        <p:spPr>
          <a:xfrm>
            <a:off x="1916068" y="331201"/>
            <a:ext cx="8359864" cy="6195597"/>
          </a:xfrm>
          <a:prstGeom prst="rect">
            <a:avLst/>
          </a:prstGeom>
        </p:spPr>
      </p:pic>
    </p:spTree>
    <p:extLst>
      <p:ext uri="{BB962C8B-B14F-4D97-AF65-F5344CB8AC3E}">
        <p14:creationId xmlns:p14="http://schemas.microsoft.com/office/powerpoint/2010/main" val="1587755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168AB-8919-FF11-ABB9-DA207FCA87DC}"/>
              </a:ext>
            </a:extLst>
          </p:cNvPr>
          <p:cNvPicPr>
            <a:picLocks noChangeAspect="1"/>
          </p:cNvPicPr>
          <p:nvPr/>
        </p:nvPicPr>
        <p:blipFill>
          <a:blip r:embed="rId2"/>
          <a:stretch>
            <a:fillRect/>
          </a:stretch>
        </p:blipFill>
        <p:spPr>
          <a:xfrm>
            <a:off x="1923688" y="323581"/>
            <a:ext cx="8344623" cy="6210838"/>
          </a:xfrm>
          <a:prstGeom prst="rect">
            <a:avLst/>
          </a:prstGeom>
        </p:spPr>
      </p:pic>
    </p:spTree>
    <p:extLst>
      <p:ext uri="{BB962C8B-B14F-4D97-AF65-F5344CB8AC3E}">
        <p14:creationId xmlns:p14="http://schemas.microsoft.com/office/powerpoint/2010/main" val="411820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2BEBE-AFCD-9390-12BA-FEFB487112AD}"/>
              </a:ext>
            </a:extLst>
          </p:cNvPr>
          <p:cNvPicPr>
            <a:picLocks noChangeAspect="1"/>
          </p:cNvPicPr>
          <p:nvPr/>
        </p:nvPicPr>
        <p:blipFill>
          <a:blip r:embed="rId2"/>
          <a:stretch>
            <a:fillRect/>
          </a:stretch>
        </p:blipFill>
        <p:spPr>
          <a:xfrm>
            <a:off x="1889395" y="251184"/>
            <a:ext cx="8413209" cy="6355631"/>
          </a:xfrm>
          <a:prstGeom prst="rect">
            <a:avLst/>
          </a:prstGeom>
        </p:spPr>
      </p:pic>
    </p:spTree>
    <p:extLst>
      <p:ext uri="{BB962C8B-B14F-4D97-AF65-F5344CB8AC3E}">
        <p14:creationId xmlns:p14="http://schemas.microsoft.com/office/powerpoint/2010/main" val="2814481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053619-E4F0-F66E-C954-FF92C531392A}"/>
              </a:ext>
            </a:extLst>
          </p:cNvPr>
          <p:cNvPicPr>
            <a:picLocks noChangeAspect="1"/>
          </p:cNvPicPr>
          <p:nvPr/>
        </p:nvPicPr>
        <p:blipFill>
          <a:blip r:embed="rId2"/>
          <a:stretch>
            <a:fillRect/>
          </a:stretch>
        </p:blipFill>
        <p:spPr>
          <a:xfrm>
            <a:off x="1923688" y="357874"/>
            <a:ext cx="8344623" cy="6142252"/>
          </a:xfrm>
          <a:prstGeom prst="rect">
            <a:avLst/>
          </a:prstGeom>
        </p:spPr>
      </p:pic>
    </p:spTree>
    <p:extLst>
      <p:ext uri="{BB962C8B-B14F-4D97-AF65-F5344CB8AC3E}">
        <p14:creationId xmlns:p14="http://schemas.microsoft.com/office/powerpoint/2010/main" val="2158852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3B20-AA05-07D2-E14C-53AF4C686021}"/>
              </a:ext>
            </a:extLst>
          </p:cNvPr>
          <p:cNvPicPr>
            <a:picLocks noChangeAspect="1"/>
          </p:cNvPicPr>
          <p:nvPr/>
        </p:nvPicPr>
        <p:blipFill>
          <a:blip r:embed="rId2"/>
          <a:stretch>
            <a:fillRect/>
          </a:stretch>
        </p:blipFill>
        <p:spPr>
          <a:xfrm>
            <a:off x="1904637" y="338822"/>
            <a:ext cx="8382726" cy="6180356"/>
          </a:xfrm>
          <a:prstGeom prst="rect">
            <a:avLst/>
          </a:prstGeom>
        </p:spPr>
      </p:pic>
    </p:spTree>
    <p:extLst>
      <p:ext uri="{BB962C8B-B14F-4D97-AF65-F5344CB8AC3E}">
        <p14:creationId xmlns:p14="http://schemas.microsoft.com/office/powerpoint/2010/main" val="1904867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441-E4B8-7ABF-C9C0-01F2622C9B88}"/>
              </a:ext>
            </a:extLst>
          </p:cNvPr>
          <p:cNvSpPr>
            <a:spLocks noGrp="1"/>
          </p:cNvSpPr>
          <p:nvPr>
            <p:ph type="title"/>
          </p:nvPr>
        </p:nvSpPr>
        <p:spPr/>
        <p:txBody>
          <a:bodyPr/>
          <a:lstStyle/>
          <a:p>
            <a:r>
              <a:rPr lang="en-US" dirty="0"/>
              <a:t>Avoid Overfitting in Classification</a:t>
            </a:r>
          </a:p>
        </p:txBody>
      </p:sp>
      <p:sp>
        <p:nvSpPr>
          <p:cNvPr id="3" name="Content Placeholder 2">
            <a:extLst>
              <a:ext uri="{FF2B5EF4-FFF2-40B4-BE49-F238E27FC236}">
                <a16:creationId xmlns:a16="http://schemas.microsoft.com/office/drawing/2014/main" id="{FC9B00A1-A218-6330-63DA-F2041009FAF5}"/>
              </a:ext>
            </a:extLst>
          </p:cNvPr>
          <p:cNvSpPr>
            <a:spLocks noGrp="1"/>
          </p:cNvSpPr>
          <p:nvPr>
            <p:ph idx="1"/>
          </p:nvPr>
        </p:nvSpPr>
        <p:spPr/>
        <p:txBody>
          <a:bodyPr>
            <a:normAutofit lnSpcReduction="10000"/>
          </a:bodyPr>
          <a:lstStyle/>
          <a:p>
            <a:r>
              <a:rPr lang="en-US" dirty="0"/>
              <a:t>The generated tree may overfit the training data</a:t>
            </a:r>
          </a:p>
          <a:p>
            <a:pPr marL="457200" lvl="1" indent="0">
              <a:buNone/>
            </a:pPr>
            <a:r>
              <a:rPr lang="en-US" dirty="0"/>
              <a:t>-Too many branches, some may reflect anomalies due to noise or outliers</a:t>
            </a:r>
          </a:p>
          <a:p>
            <a:pPr marL="457200" lvl="1" indent="0">
              <a:buNone/>
            </a:pPr>
            <a:r>
              <a:rPr lang="en-US" dirty="0"/>
              <a:t>-Result is in poor accuracy for unseen samples</a:t>
            </a:r>
          </a:p>
          <a:p>
            <a:r>
              <a:rPr lang="en-US" dirty="0"/>
              <a:t>Two approaches to avoid overfitting</a:t>
            </a:r>
          </a:p>
          <a:p>
            <a:pPr marL="457200" lvl="1" indent="0">
              <a:buNone/>
            </a:pPr>
            <a:r>
              <a:rPr lang="en-US" dirty="0"/>
              <a:t>-</a:t>
            </a:r>
            <a:r>
              <a:rPr lang="en-US" dirty="0" err="1"/>
              <a:t>Prepruning</a:t>
            </a:r>
            <a:r>
              <a:rPr lang="en-US" dirty="0"/>
              <a:t>: Halt tree construction early – do not split a node if this would result in the goodness measure falling below a threshold</a:t>
            </a:r>
          </a:p>
          <a:p>
            <a:r>
              <a:rPr lang="en-US" dirty="0"/>
              <a:t>Difficult to choose an appropriate threshold</a:t>
            </a:r>
          </a:p>
          <a:p>
            <a:pPr marL="457200" lvl="1" indent="0">
              <a:buNone/>
            </a:pPr>
            <a:r>
              <a:rPr lang="en-US" dirty="0"/>
              <a:t>-</a:t>
            </a:r>
            <a:r>
              <a:rPr lang="en-US" dirty="0" err="1"/>
              <a:t>Postpruning</a:t>
            </a:r>
            <a:r>
              <a:rPr lang="en-US" dirty="0"/>
              <a:t>: Remove branches from a “fully grown: tree – get a sequence of progressively pruned trees</a:t>
            </a:r>
          </a:p>
          <a:p>
            <a:r>
              <a:rPr lang="en-US" dirty="0"/>
              <a:t>Use a set of data different from the training data to decide which is the “best pruned tree”</a:t>
            </a:r>
          </a:p>
        </p:txBody>
      </p:sp>
    </p:spTree>
    <p:extLst>
      <p:ext uri="{BB962C8B-B14F-4D97-AF65-F5344CB8AC3E}">
        <p14:creationId xmlns:p14="http://schemas.microsoft.com/office/powerpoint/2010/main" val="140629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FE4CC-30D9-0540-1BD1-F47E50172BFD}"/>
              </a:ext>
            </a:extLst>
          </p:cNvPr>
          <p:cNvPicPr>
            <a:picLocks noChangeAspect="1"/>
          </p:cNvPicPr>
          <p:nvPr/>
        </p:nvPicPr>
        <p:blipFill>
          <a:blip r:embed="rId2"/>
          <a:stretch>
            <a:fillRect/>
          </a:stretch>
        </p:blipFill>
        <p:spPr>
          <a:xfrm>
            <a:off x="1950361" y="312150"/>
            <a:ext cx="8291278" cy="6233700"/>
          </a:xfrm>
          <a:prstGeom prst="rect">
            <a:avLst/>
          </a:prstGeom>
        </p:spPr>
      </p:pic>
    </p:spTree>
    <p:extLst>
      <p:ext uri="{BB962C8B-B14F-4D97-AF65-F5344CB8AC3E}">
        <p14:creationId xmlns:p14="http://schemas.microsoft.com/office/powerpoint/2010/main" val="3648936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3A60E-A449-9F66-7B54-6B16BECE2E42}"/>
              </a:ext>
            </a:extLst>
          </p:cNvPr>
          <p:cNvPicPr>
            <a:picLocks noChangeAspect="1"/>
          </p:cNvPicPr>
          <p:nvPr/>
        </p:nvPicPr>
        <p:blipFill>
          <a:blip r:embed="rId2"/>
          <a:stretch>
            <a:fillRect/>
          </a:stretch>
        </p:blipFill>
        <p:spPr>
          <a:xfrm>
            <a:off x="1950361" y="445511"/>
            <a:ext cx="8291278" cy="5966977"/>
          </a:xfrm>
          <a:prstGeom prst="rect">
            <a:avLst/>
          </a:prstGeom>
        </p:spPr>
      </p:pic>
    </p:spTree>
    <p:extLst>
      <p:ext uri="{BB962C8B-B14F-4D97-AF65-F5344CB8AC3E}">
        <p14:creationId xmlns:p14="http://schemas.microsoft.com/office/powerpoint/2010/main" val="1090477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008383-517F-4E91-CC21-DD4709D3967F}"/>
              </a:ext>
            </a:extLst>
          </p:cNvPr>
          <p:cNvPicPr>
            <a:picLocks noChangeAspect="1"/>
          </p:cNvPicPr>
          <p:nvPr/>
        </p:nvPicPr>
        <p:blipFill>
          <a:blip r:embed="rId2"/>
          <a:stretch>
            <a:fillRect/>
          </a:stretch>
        </p:blipFill>
        <p:spPr>
          <a:xfrm>
            <a:off x="1961791" y="346443"/>
            <a:ext cx="8268417" cy="6165114"/>
          </a:xfrm>
          <a:prstGeom prst="rect">
            <a:avLst/>
          </a:prstGeom>
        </p:spPr>
      </p:pic>
    </p:spTree>
    <p:extLst>
      <p:ext uri="{BB962C8B-B14F-4D97-AF65-F5344CB8AC3E}">
        <p14:creationId xmlns:p14="http://schemas.microsoft.com/office/powerpoint/2010/main" val="3012304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E37BF-7C42-9DCC-019F-6AF5BF6B3EBD}"/>
              </a:ext>
            </a:extLst>
          </p:cNvPr>
          <p:cNvPicPr>
            <a:picLocks noChangeAspect="1"/>
          </p:cNvPicPr>
          <p:nvPr/>
        </p:nvPicPr>
        <p:blipFill>
          <a:blip r:embed="rId2"/>
          <a:stretch>
            <a:fillRect/>
          </a:stretch>
        </p:blipFill>
        <p:spPr>
          <a:xfrm>
            <a:off x="1946550" y="415029"/>
            <a:ext cx="8298899" cy="6027942"/>
          </a:xfrm>
          <a:prstGeom prst="rect">
            <a:avLst/>
          </a:prstGeom>
        </p:spPr>
      </p:pic>
    </p:spTree>
    <p:extLst>
      <p:ext uri="{BB962C8B-B14F-4D97-AF65-F5344CB8AC3E}">
        <p14:creationId xmlns:p14="http://schemas.microsoft.com/office/powerpoint/2010/main" val="1084030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DECC3-2E72-409D-667C-BD4528248C45}"/>
              </a:ext>
            </a:extLst>
          </p:cNvPr>
          <p:cNvPicPr>
            <a:picLocks noChangeAspect="1"/>
          </p:cNvPicPr>
          <p:nvPr/>
        </p:nvPicPr>
        <p:blipFill>
          <a:blip r:embed="rId2"/>
          <a:stretch>
            <a:fillRect/>
          </a:stretch>
        </p:blipFill>
        <p:spPr>
          <a:xfrm>
            <a:off x="1969412" y="384546"/>
            <a:ext cx="8253175" cy="6088908"/>
          </a:xfrm>
          <a:prstGeom prst="rect">
            <a:avLst/>
          </a:prstGeom>
        </p:spPr>
      </p:pic>
    </p:spTree>
    <p:extLst>
      <p:ext uri="{BB962C8B-B14F-4D97-AF65-F5344CB8AC3E}">
        <p14:creationId xmlns:p14="http://schemas.microsoft.com/office/powerpoint/2010/main" val="2163342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C2C5C-12F1-A181-4D99-1357B9C35E42}"/>
              </a:ext>
            </a:extLst>
          </p:cNvPr>
          <p:cNvPicPr>
            <a:picLocks noChangeAspect="1"/>
          </p:cNvPicPr>
          <p:nvPr/>
        </p:nvPicPr>
        <p:blipFill>
          <a:blip r:embed="rId2"/>
          <a:stretch>
            <a:fillRect/>
          </a:stretch>
        </p:blipFill>
        <p:spPr>
          <a:xfrm>
            <a:off x="1935119" y="388356"/>
            <a:ext cx="8321761" cy="6081287"/>
          </a:xfrm>
          <a:prstGeom prst="rect">
            <a:avLst/>
          </a:prstGeom>
        </p:spPr>
      </p:pic>
    </p:spTree>
    <p:extLst>
      <p:ext uri="{BB962C8B-B14F-4D97-AF65-F5344CB8AC3E}">
        <p14:creationId xmlns:p14="http://schemas.microsoft.com/office/powerpoint/2010/main" val="4221118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E9CA6-5E6D-28E4-1780-27444C4C81AB}"/>
              </a:ext>
            </a:extLst>
          </p:cNvPr>
          <p:cNvPicPr>
            <a:picLocks noChangeAspect="1"/>
          </p:cNvPicPr>
          <p:nvPr/>
        </p:nvPicPr>
        <p:blipFill>
          <a:blip r:embed="rId2"/>
          <a:stretch>
            <a:fillRect/>
          </a:stretch>
        </p:blipFill>
        <p:spPr>
          <a:xfrm>
            <a:off x="1938930" y="415029"/>
            <a:ext cx="8314140" cy="6027942"/>
          </a:xfrm>
          <a:prstGeom prst="rect">
            <a:avLst/>
          </a:prstGeom>
        </p:spPr>
      </p:pic>
    </p:spTree>
    <p:extLst>
      <p:ext uri="{BB962C8B-B14F-4D97-AF65-F5344CB8AC3E}">
        <p14:creationId xmlns:p14="http://schemas.microsoft.com/office/powerpoint/2010/main" val="20053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DA3BE-2088-188B-FEDA-C2DD0B9972B1}"/>
              </a:ext>
            </a:extLst>
          </p:cNvPr>
          <p:cNvPicPr>
            <a:picLocks noChangeAspect="1"/>
          </p:cNvPicPr>
          <p:nvPr/>
        </p:nvPicPr>
        <p:blipFill>
          <a:blip r:embed="rId2"/>
          <a:stretch>
            <a:fillRect/>
          </a:stretch>
        </p:blipFill>
        <p:spPr>
          <a:xfrm>
            <a:off x="1900826" y="296908"/>
            <a:ext cx="8390347" cy="6264183"/>
          </a:xfrm>
          <a:prstGeom prst="rect">
            <a:avLst/>
          </a:prstGeom>
        </p:spPr>
      </p:pic>
    </p:spTree>
    <p:extLst>
      <p:ext uri="{BB962C8B-B14F-4D97-AF65-F5344CB8AC3E}">
        <p14:creationId xmlns:p14="http://schemas.microsoft.com/office/powerpoint/2010/main" val="1044972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4188-482F-AD0E-509B-4E559DEEC5C3}"/>
              </a:ext>
            </a:extLst>
          </p:cNvPr>
          <p:cNvSpPr>
            <a:spLocks noGrp="1"/>
          </p:cNvSpPr>
          <p:nvPr>
            <p:ph type="title"/>
          </p:nvPr>
        </p:nvSpPr>
        <p:spPr/>
        <p:txBody>
          <a:bodyPr/>
          <a:lstStyle/>
          <a:p>
            <a:r>
              <a:rPr lang="en-US" dirty="0"/>
              <a:t>Advantages/Disadvantages of Decision Trees</a:t>
            </a:r>
          </a:p>
        </p:txBody>
      </p:sp>
      <p:sp>
        <p:nvSpPr>
          <p:cNvPr id="3" name="Content Placeholder 2">
            <a:extLst>
              <a:ext uri="{FF2B5EF4-FFF2-40B4-BE49-F238E27FC236}">
                <a16:creationId xmlns:a16="http://schemas.microsoft.com/office/drawing/2014/main" id="{C02D25EC-A68B-D527-73A6-60C7783BB0F2}"/>
              </a:ext>
            </a:extLst>
          </p:cNvPr>
          <p:cNvSpPr>
            <a:spLocks noGrp="1"/>
          </p:cNvSpPr>
          <p:nvPr>
            <p:ph idx="1"/>
          </p:nvPr>
        </p:nvSpPr>
        <p:spPr/>
        <p:txBody>
          <a:bodyPr/>
          <a:lstStyle/>
          <a:p>
            <a:r>
              <a:rPr lang="en-US" dirty="0"/>
              <a:t>Advantages:</a:t>
            </a:r>
          </a:p>
          <a:p>
            <a:pPr marL="457200" lvl="1" indent="0">
              <a:buNone/>
            </a:pPr>
            <a:r>
              <a:rPr lang="en-US" dirty="0"/>
              <a:t>-Easy to understand (Doctors love them!)</a:t>
            </a:r>
          </a:p>
          <a:p>
            <a:pPr marL="457200" lvl="1" indent="0">
              <a:buNone/>
            </a:pPr>
            <a:r>
              <a:rPr lang="en-US" dirty="0"/>
              <a:t>-Easy to generate rules</a:t>
            </a:r>
          </a:p>
          <a:p>
            <a:r>
              <a:rPr lang="en-US" dirty="0"/>
              <a:t>Disadvantages:</a:t>
            </a:r>
          </a:p>
          <a:p>
            <a:pPr marL="457200" lvl="1" indent="0">
              <a:buNone/>
            </a:pPr>
            <a:r>
              <a:rPr lang="en-US" dirty="0"/>
              <a:t>-May suffer from overfitting</a:t>
            </a:r>
          </a:p>
          <a:p>
            <a:pPr marL="457200" lvl="1" indent="0">
              <a:buNone/>
            </a:pPr>
            <a:r>
              <a:rPr lang="en-US" dirty="0"/>
              <a:t>-Classifies by rectangular partitioning (so does not handle correlated features very well)</a:t>
            </a:r>
          </a:p>
          <a:p>
            <a:pPr marL="457200" lvl="1" indent="0">
              <a:buNone/>
            </a:pPr>
            <a:r>
              <a:rPr lang="en-US" dirty="0"/>
              <a:t>-Can be quite large – pruning is necessary</a:t>
            </a:r>
          </a:p>
          <a:p>
            <a:pPr marL="457200" lvl="1" indent="0">
              <a:buNone/>
            </a:pPr>
            <a:r>
              <a:rPr lang="en-US" dirty="0"/>
              <a:t>-Does not handle streaming data easily</a:t>
            </a:r>
          </a:p>
        </p:txBody>
      </p:sp>
    </p:spTree>
    <p:extLst>
      <p:ext uri="{BB962C8B-B14F-4D97-AF65-F5344CB8AC3E}">
        <p14:creationId xmlns:p14="http://schemas.microsoft.com/office/powerpoint/2010/main" val="134409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D6EE2-50A7-E996-3EC1-CF82A9595A5E}"/>
              </a:ext>
            </a:extLst>
          </p:cNvPr>
          <p:cNvPicPr>
            <a:picLocks noChangeAspect="1"/>
          </p:cNvPicPr>
          <p:nvPr/>
        </p:nvPicPr>
        <p:blipFill>
          <a:blip r:embed="rId2"/>
          <a:stretch>
            <a:fillRect/>
          </a:stretch>
        </p:blipFill>
        <p:spPr>
          <a:xfrm>
            <a:off x="1938930" y="335012"/>
            <a:ext cx="8314140" cy="6187976"/>
          </a:xfrm>
          <a:prstGeom prst="rect">
            <a:avLst/>
          </a:prstGeom>
        </p:spPr>
      </p:pic>
    </p:spTree>
    <p:extLst>
      <p:ext uri="{BB962C8B-B14F-4D97-AF65-F5344CB8AC3E}">
        <p14:creationId xmlns:p14="http://schemas.microsoft.com/office/powerpoint/2010/main" val="3696839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1A4796-898E-C00D-B11E-EBC6F880FEA9}"/>
              </a:ext>
            </a:extLst>
          </p:cNvPr>
          <p:cNvPicPr>
            <a:picLocks noChangeAspect="1"/>
          </p:cNvPicPr>
          <p:nvPr/>
        </p:nvPicPr>
        <p:blipFill>
          <a:blip r:embed="rId2"/>
          <a:stretch>
            <a:fillRect/>
          </a:stretch>
        </p:blipFill>
        <p:spPr>
          <a:xfrm>
            <a:off x="1977033" y="384546"/>
            <a:ext cx="8237934" cy="6088908"/>
          </a:xfrm>
          <a:prstGeom prst="rect">
            <a:avLst/>
          </a:prstGeom>
        </p:spPr>
      </p:pic>
    </p:spTree>
    <p:extLst>
      <p:ext uri="{BB962C8B-B14F-4D97-AF65-F5344CB8AC3E}">
        <p14:creationId xmlns:p14="http://schemas.microsoft.com/office/powerpoint/2010/main" val="3145651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2F6DF-64C0-96E2-D24D-EB1DBFB7FBA6}"/>
              </a:ext>
            </a:extLst>
          </p:cNvPr>
          <p:cNvPicPr>
            <a:picLocks noChangeAspect="1"/>
          </p:cNvPicPr>
          <p:nvPr/>
        </p:nvPicPr>
        <p:blipFill>
          <a:blip r:embed="rId2"/>
          <a:stretch>
            <a:fillRect/>
          </a:stretch>
        </p:blipFill>
        <p:spPr>
          <a:xfrm>
            <a:off x="1980843" y="319770"/>
            <a:ext cx="8230313" cy="6218459"/>
          </a:xfrm>
          <a:prstGeom prst="rect">
            <a:avLst/>
          </a:prstGeom>
        </p:spPr>
      </p:pic>
    </p:spTree>
    <p:extLst>
      <p:ext uri="{BB962C8B-B14F-4D97-AF65-F5344CB8AC3E}">
        <p14:creationId xmlns:p14="http://schemas.microsoft.com/office/powerpoint/2010/main" val="3304985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9CCD3A-77EC-4E61-2717-1399DE19B9EA}"/>
              </a:ext>
            </a:extLst>
          </p:cNvPr>
          <p:cNvPicPr>
            <a:picLocks noChangeAspect="1"/>
          </p:cNvPicPr>
          <p:nvPr/>
        </p:nvPicPr>
        <p:blipFill>
          <a:blip r:embed="rId2"/>
          <a:stretch>
            <a:fillRect/>
          </a:stretch>
        </p:blipFill>
        <p:spPr>
          <a:xfrm>
            <a:off x="1927499" y="304529"/>
            <a:ext cx="8337002" cy="6248942"/>
          </a:xfrm>
          <a:prstGeom prst="rect">
            <a:avLst/>
          </a:prstGeom>
        </p:spPr>
      </p:pic>
    </p:spTree>
    <p:extLst>
      <p:ext uri="{BB962C8B-B14F-4D97-AF65-F5344CB8AC3E}">
        <p14:creationId xmlns:p14="http://schemas.microsoft.com/office/powerpoint/2010/main" val="2317123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A15CF-D7F5-212A-0FEC-95E3D97E8E2D}"/>
              </a:ext>
            </a:extLst>
          </p:cNvPr>
          <p:cNvPicPr>
            <a:picLocks noChangeAspect="1"/>
          </p:cNvPicPr>
          <p:nvPr/>
        </p:nvPicPr>
        <p:blipFill>
          <a:blip r:embed="rId2"/>
          <a:stretch>
            <a:fillRect/>
          </a:stretch>
        </p:blipFill>
        <p:spPr>
          <a:xfrm>
            <a:off x="1935119" y="308339"/>
            <a:ext cx="8321761" cy="6241321"/>
          </a:xfrm>
          <a:prstGeom prst="rect">
            <a:avLst/>
          </a:prstGeom>
        </p:spPr>
      </p:pic>
    </p:spTree>
    <p:extLst>
      <p:ext uri="{BB962C8B-B14F-4D97-AF65-F5344CB8AC3E}">
        <p14:creationId xmlns:p14="http://schemas.microsoft.com/office/powerpoint/2010/main" val="295731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FFD79C-C03F-210E-FEAF-4FDCE8CD5474}"/>
              </a:ext>
            </a:extLst>
          </p:cNvPr>
          <p:cNvPicPr>
            <a:picLocks noChangeAspect="1"/>
          </p:cNvPicPr>
          <p:nvPr/>
        </p:nvPicPr>
        <p:blipFill>
          <a:blip r:embed="rId2"/>
          <a:stretch>
            <a:fillRect/>
          </a:stretch>
        </p:blipFill>
        <p:spPr>
          <a:xfrm>
            <a:off x="1938930" y="335012"/>
            <a:ext cx="8314140" cy="6187976"/>
          </a:xfrm>
          <a:prstGeom prst="rect">
            <a:avLst/>
          </a:prstGeom>
        </p:spPr>
      </p:pic>
    </p:spTree>
    <p:extLst>
      <p:ext uri="{BB962C8B-B14F-4D97-AF65-F5344CB8AC3E}">
        <p14:creationId xmlns:p14="http://schemas.microsoft.com/office/powerpoint/2010/main" val="3942150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809690DB-F89D-4679-A17E-AE1D1D28254E}"/>
              </a:ext>
            </a:extLst>
          </p:cNvPr>
          <p:cNvSpPr txBox="1">
            <a:spLocks noChangeArrowheads="1"/>
          </p:cNvSpPr>
          <p:nvPr/>
        </p:nvSpPr>
        <p:spPr bwMode="auto">
          <a:xfrm>
            <a:off x="329243" y="292667"/>
            <a:ext cx="71294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sz="2400" dirty="0"/>
              <a:t>We have seen three classification algorithms (the linear classifier, nearest neighbor, and decision trees)</a:t>
            </a:r>
          </a:p>
          <a:p>
            <a:pPr>
              <a:spcBef>
                <a:spcPct val="0"/>
              </a:spcBef>
              <a:buFontTx/>
              <a:buNone/>
            </a:pPr>
            <a:endParaRPr lang="en-US" altLang="en-US" sz="2400" dirty="0"/>
          </a:p>
          <a:p>
            <a:pPr>
              <a:spcBef>
                <a:spcPct val="0"/>
              </a:spcBef>
              <a:buFontTx/>
              <a:buNone/>
            </a:pPr>
            <a:endParaRPr lang="en-US" altLang="en-US" sz="2400" dirty="0"/>
          </a:p>
        </p:txBody>
      </p:sp>
      <p:pic>
        <p:nvPicPr>
          <p:cNvPr id="3" name="Picture 2">
            <a:extLst>
              <a:ext uri="{FF2B5EF4-FFF2-40B4-BE49-F238E27FC236}">
                <a16:creationId xmlns:a16="http://schemas.microsoft.com/office/drawing/2014/main" id="{2693DFFB-19FC-4035-826D-97039ED82204}"/>
              </a:ext>
            </a:extLst>
          </p:cNvPr>
          <p:cNvPicPr>
            <a:picLocks noChangeAspect="1"/>
          </p:cNvPicPr>
          <p:nvPr/>
        </p:nvPicPr>
        <p:blipFill>
          <a:blip r:embed="rId2"/>
          <a:stretch>
            <a:fillRect/>
          </a:stretch>
        </p:blipFill>
        <p:spPr>
          <a:xfrm>
            <a:off x="329243" y="2271648"/>
            <a:ext cx="2686157" cy="2016124"/>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137296DB-C74C-48CF-B85E-2195EC5710E3}"/>
              </a:ext>
            </a:extLst>
          </p:cNvPr>
          <p:cNvPicPr>
            <a:picLocks noChangeAspect="1"/>
          </p:cNvPicPr>
          <p:nvPr/>
        </p:nvPicPr>
        <p:blipFill>
          <a:blip r:embed="rId3"/>
          <a:stretch>
            <a:fillRect/>
          </a:stretch>
        </p:blipFill>
        <p:spPr>
          <a:xfrm>
            <a:off x="3317011" y="2271646"/>
            <a:ext cx="2684148" cy="2016125"/>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7D07F69E-7BA3-43AE-9E5B-E974B9382EA2}"/>
              </a:ext>
            </a:extLst>
          </p:cNvPr>
          <p:cNvPicPr>
            <a:picLocks noChangeAspect="1"/>
          </p:cNvPicPr>
          <p:nvPr/>
        </p:nvPicPr>
        <p:blipFill>
          <a:blip r:embed="rId4"/>
          <a:stretch>
            <a:fillRect/>
          </a:stretch>
        </p:blipFill>
        <p:spPr>
          <a:xfrm>
            <a:off x="6580718" y="2271647"/>
            <a:ext cx="2688165" cy="2016124"/>
          </a:xfrm>
          <a:prstGeom prst="rect">
            <a:avLst/>
          </a:prstGeom>
          <a:ln>
            <a:solidFill>
              <a:schemeClr val="bg1">
                <a:lumMod val="65000"/>
              </a:schemeClr>
            </a:solidFill>
          </a:ln>
        </p:spPr>
      </p:pic>
      <p:sp>
        <p:nvSpPr>
          <p:cNvPr id="6" name="TextBox 7">
            <a:extLst>
              <a:ext uri="{FF2B5EF4-FFF2-40B4-BE49-F238E27FC236}">
                <a16:creationId xmlns:a16="http://schemas.microsoft.com/office/drawing/2014/main" id="{22F7ED3C-3716-48FA-A656-277F5D36F4DD}"/>
              </a:ext>
            </a:extLst>
          </p:cNvPr>
          <p:cNvSpPr txBox="1">
            <a:spLocks noChangeArrowheads="1"/>
          </p:cNvSpPr>
          <p:nvPr/>
        </p:nvSpPr>
        <p:spPr bwMode="auto">
          <a:xfrm>
            <a:off x="669796" y="5894715"/>
            <a:ext cx="8426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dirty="0"/>
              <a:t>Lets see one more today, the </a:t>
            </a:r>
            <a:r>
              <a:rPr lang="en-US" dirty="0"/>
              <a:t>Naïve Bayes Classifier</a:t>
            </a:r>
            <a:r>
              <a:rPr lang="en-US" altLang="en-US" dirty="0"/>
              <a:t> </a:t>
            </a:r>
          </a:p>
        </p:txBody>
      </p:sp>
    </p:spTree>
    <p:extLst>
      <p:ext uri="{BB962C8B-B14F-4D97-AF65-F5344CB8AC3E}">
        <p14:creationId xmlns:p14="http://schemas.microsoft.com/office/powerpoint/2010/main" val="493071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A4B8E0-B45D-42C2-A68E-B898D97C147B}"/>
              </a:ext>
            </a:extLst>
          </p:cNvPr>
          <p:cNvSpPr>
            <a:spLocks noChangeArrowheads="1"/>
          </p:cNvSpPr>
          <p:nvPr/>
        </p:nvSpPr>
        <p:spPr bwMode="auto">
          <a:xfrm>
            <a:off x="1220755" y="151623"/>
            <a:ext cx="7772400" cy="1143000"/>
          </a:xfrm>
          <a:prstGeom prst="rect">
            <a:avLst/>
          </a:prstGeom>
          <a:noFill/>
          <a:ln w="9525">
            <a:noFill/>
            <a:miter lim="800000"/>
            <a:headEnd/>
            <a:tailEnd/>
          </a:ln>
          <a:effectLst/>
        </p:spPr>
        <p:txBody>
          <a:bodyPr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1" hangingPunct="1">
              <a:defRPr/>
            </a:pPr>
            <a:r>
              <a:rPr lang="en-US" sz="4400" dirty="0">
                <a:solidFill>
                  <a:schemeClr val="tx2"/>
                </a:solidFill>
                <a:effectLst>
                  <a:outerShdw blurRad="38100" dist="38100" dir="2700000" algn="tl">
                    <a:srgbClr val="C0C0C0"/>
                  </a:outerShdw>
                </a:effectLst>
              </a:rPr>
              <a:t>Naïve Bayes Classifier</a:t>
            </a:r>
          </a:p>
        </p:txBody>
      </p:sp>
      <p:pic>
        <p:nvPicPr>
          <p:cNvPr id="3" name="Picture 2">
            <a:extLst>
              <a:ext uri="{FF2B5EF4-FFF2-40B4-BE49-F238E27FC236}">
                <a16:creationId xmlns:a16="http://schemas.microsoft.com/office/drawing/2014/main" id="{872A2250-90B3-4952-A39F-F442FAA88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669" y="530371"/>
            <a:ext cx="3475038" cy="372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30">
            <a:extLst>
              <a:ext uri="{FF2B5EF4-FFF2-40B4-BE49-F238E27FC236}">
                <a16:creationId xmlns:a16="http://schemas.microsoft.com/office/drawing/2014/main" id="{322E7B36-6B33-4390-B7A8-F925C58363DB}"/>
              </a:ext>
            </a:extLst>
          </p:cNvPr>
          <p:cNvSpPr txBox="1">
            <a:spLocks noChangeArrowheads="1"/>
          </p:cNvSpPr>
          <p:nvPr/>
        </p:nvSpPr>
        <p:spPr bwMode="auto">
          <a:xfrm>
            <a:off x="9105852" y="4458802"/>
            <a:ext cx="19859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1" hangingPunct="1">
              <a:spcBef>
                <a:spcPct val="0"/>
              </a:spcBef>
              <a:buFontTx/>
              <a:buNone/>
            </a:pPr>
            <a:r>
              <a:rPr lang="en-US" altLang="en-US" sz="2400" dirty="0"/>
              <a:t>Thomas Bayes</a:t>
            </a:r>
          </a:p>
          <a:p>
            <a:pPr algn="ctr" eaLnBrk="1" hangingPunct="1">
              <a:spcBef>
                <a:spcPct val="0"/>
              </a:spcBef>
              <a:buFontTx/>
              <a:buNone/>
            </a:pPr>
            <a:r>
              <a:rPr lang="en-US" altLang="en-US" sz="2000" dirty="0"/>
              <a:t>1702 - 1761</a:t>
            </a:r>
            <a:r>
              <a:rPr lang="en-US" altLang="en-US" sz="2400" dirty="0"/>
              <a:t> </a:t>
            </a:r>
          </a:p>
          <a:p>
            <a:pPr algn="ctr" eaLnBrk="1" hangingPunct="1">
              <a:spcBef>
                <a:spcPct val="0"/>
              </a:spcBef>
              <a:buFontTx/>
              <a:buNone/>
            </a:pPr>
            <a:endParaRPr lang="en-US" altLang="en-US" sz="2400" dirty="0"/>
          </a:p>
        </p:txBody>
      </p:sp>
      <p:sp>
        <p:nvSpPr>
          <p:cNvPr id="5" name="Text Box 1027">
            <a:extLst>
              <a:ext uri="{FF2B5EF4-FFF2-40B4-BE49-F238E27FC236}">
                <a16:creationId xmlns:a16="http://schemas.microsoft.com/office/drawing/2014/main" id="{71BB74ED-03C2-49D7-8F7E-44C3A3C15678}"/>
              </a:ext>
            </a:extLst>
          </p:cNvPr>
          <p:cNvSpPr txBox="1">
            <a:spLocks noChangeArrowheads="1"/>
          </p:cNvSpPr>
          <p:nvPr/>
        </p:nvSpPr>
        <p:spPr bwMode="auto">
          <a:xfrm>
            <a:off x="1220755" y="6099029"/>
            <a:ext cx="859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2400"/>
              <a:t>We will start off with a visual intuition, before looking at the math…</a:t>
            </a:r>
          </a:p>
        </p:txBody>
      </p:sp>
    </p:spTree>
    <p:extLst>
      <p:ext uri="{BB962C8B-B14F-4D97-AF65-F5344CB8AC3E}">
        <p14:creationId xmlns:p14="http://schemas.microsoft.com/office/powerpoint/2010/main" val="200773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A2313B-9516-0A37-4DEF-D4BB06B0CA78}"/>
              </a:ext>
            </a:extLst>
          </p:cNvPr>
          <p:cNvPicPr>
            <a:picLocks noChangeAspect="1"/>
          </p:cNvPicPr>
          <p:nvPr/>
        </p:nvPicPr>
        <p:blipFill>
          <a:blip r:embed="rId2"/>
          <a:stretch>
            <a:fillRect/>
          </a:stretch>
        </p:blipFill>
        <p:spPr>
          <a:xfrm>
            <a:off x="1950361" y="304529"/>
            <a:ext cx="8291278" cy="6248942"/>
          </a:xfrm>
          <a:prstGeom prst="rect">
            <a:avLst/>
          </a:prstGeom>
        </p:spPr>
      </p:pic>
    </p:spTree>
    <p:extLst>
      <p:ext uri="{BB962C8B-B14F-4D97-AF65-F5344CB8AC3E}">
        <p14:creationId xmlns:p14="http://schemas.microsoft.com/office/powerpoint/2010/main" val="74158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F00A5-4C1F-1908-8DD6-4748AD747E12}"/>
              </a:ext>
            </a:extLst>
          </p:cNvPr>
          <p:cNvPicPr>
            <a:picLocks noChangeAspect="1"/>
          </p:cNvPicPr>
          <p:nvPr/>
        </p:nvPicPr>
        <p:blipFill>
          <a:blip r:embed="rId2"/>
          <a:stretch>
            <a:fillRect/>
          </a:stretch>
        </p:blipFill>
        <p:spPr>
          <a:xfrm>
            <a:off x="1916068" y="346443"/>
            <a:ext cx="8359864" cy="6165114"/>
          </a:xfrm>
          <a:prstGeom prst="rect">
            <a:avLst/>
          </a:prstGeom>
        </p:spPr>
      </p:pic>
    </p:spTree>
    <p:extLst>
      <p:ext uri="{BB962C8B-B14F-4D97-AF65-F5344CB8AC3E}">
        <p14:creationId xmlns:p14="http://schemas.microsoft.com/office/powerpoint/2010/main" val="301223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B5F5D-ED57-AEB9-6893-AA441ADC078F}"/>
              </a:ext>
            </a:extLst>
          </p:cNvPr>
          <p:cNvPicPr>
            <a:picLocks noChangeAspect="1"/>
          </p:cNvPicPr>
          <p:nvPr/>
        </p:nvPicPr>
        <p:blipFill>
          <a:blip r:embed="rId2"/>
          <a:stretch>
            <a:fillRect/>
          </a:stretch>
        </p:blipFill>
        <p:spPr>
          <a:xfrm>
            <a:off x="2022757" y="361684"/>
            <a:ext cx="8146486" cy="6134632"/>
          </a:xfrm>
          <a:prstGeom prst="rect">
            <a:avLst/>
          </a:prstGeom>
        </p:spPr>
      </p:pic>
    </p:spTree>
    <p:extLst>
      <p:ext uri="{BB962C8B-B14F-4D97-AF65-F5344CB8AC3E}">
        <p14:creationId xmlns:p14="http://schemas.microsoft.com/office/powerpoint/2010/main" val="2500065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DDE41E-D8B2-B0ED-E777-FDB8BFFD02EB}"/>
              </a:ext>
            </a:extLst>
          </p:cNvPr>
          <p:cNvPicPr>
            <a:picLocks noChangeAspect="1"/>
          </p:cNvPicPr>
          <p:nvPr/>
        </p:nvPicPr>
        <p:blipFill>
          <a:blip r:embed="rId2"/>
          <a:stretch>
            <a:fillRect/>
          </a:stretch>
        </p:blipFill>
        <p:spPr>
          <a:xfrm>
            <a:off x="1916068" y="304529"/>
            <a:ext cx="8359864" cy="6248942"/>
          </a:xfrm>
          <a:prstGeom prst="rect">
            <a:avLst/>
          </a:prstGeom>
        </p:spPr>
      </p:pic>
    </p:spTree>
    <p:extLst>
      <p:ext uri="{BB962C8B-B14F-4D97-AF65-F5344CB8AC3E}">
        <p14:creationId xmlns:p14="http://schemas.microsoft.com/office/powerpoint/2010/main" val="923599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EDDDCF-76EE-FAF8-A9FD-8B1F2AD76D70}"/>
              </a:ext>
            </a:extLst>
          </p:cNvPr>
          <p:cNvPicPr>
            <a:picLocks noChangeAspect="1"/>
          </p:cNvPicPr>
          <p:nvPr/>
        </p:nvPicPr>
        <p:blipFill>
          <a:blip r:embed="rId2"/>
          <a:stretch>
            <a:fillRect/>
          </a:stretch>
        </p:blipFill>
        <p:spPr>
          <a:xfrm>
            <a:off x="1946550" y="319770"/>
            <a:ext cx="8298899" cy="6218459"/>
          </a:xfrm>
          <a:prstGeom prst="rect">
            <a:avLst/>
          </a:prstGeom>
        </p:spPr>
      </p:pic>
    </p:spTree>
    <p:extLst>
      <p:ext uri="{BB962C8B-B14F-4D97-AF65-F5344CB8AC3E}">
        <p14:creationId xmlns:p14="http://schemas.microsoft.com/office/powerpoint/2010/main" val="1236143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E31C78-A887-A877-9C81-2586858F9EBC}"/>
              </a:ext>
            </a:extLst>
          </p:cNvPr>
          <p:cNvPicPr>
            <a:picLocks noChangeAspect="1"/>
          </p:cNvPicPr>
          <p:nvPr/>
        </p:nvPicPr>
        <p:blipFill>
          <a:blip r:embed="rId2"/>
          <a:stretch>
            <a:fillRect/>
          </a:stretch>
        </p:blipFill>
        <p:spPr>
          <a:xfrm>
            <a:off x="1908447" y="304529"/>
            <a:ext cx="8375106" cy="6248942"/>
          </a:xfrm>
          <a:prstGeom prst="rect">
            <a:avLst/>
          </a:prstGeom>
        </p:spPr>
      </p:pic>
    </p:spTree>
    <p:extLst>
      <p:ext uri="{BB962C8B-B14F-4D97-AF65-F5344CB8AC3E}">
        <p14:creationId xmlns:p14="http://schemas.microsoft.com/office/powerpoint/2010/main" val="1095243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D4A050-580A-E753-0C06-64C91820EC3E}"/>
              </a:ext>
            </a:extLst>
          </p:cNvPr>
          <p:cNvPicPr>
            <a:picLocks noChangeAspect="1"/>
          </p:cNvPicPr>
          <p:nvPr/>
        </p:nvPicPr>
        <p:blipFill>
          <a:blip r:embed="rId2"/>
          <a:stretch>
            <a:fillRect/>
          </a:stretch>
        </p:blipFill>
        <p:spPr>
          <a:xfrm>
            <a:off x="1942740" y="399787"/>
            <a:ext cx="8306520" cy="6058425"/>
          </a:xfrm>
          <a:prstGeom prst="rect">
            <a:avLst/>
          </a:prstGeom>
        </p:spPr>
      </p:pic>
    </p:spTree>
    <p:extLst>
      <p:ext uri="{BB962C8B-B14F-4D97-AF65-F5344CB8AC3E}">
        <p14:creationId xmlns:p14="http://schemas.microsoft.com/office/powerpoint/2010/main" val="3156920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3DC67-7E50-25E9-1DBC-7ECDF289CB54}"/>
              </a:ext>
            </a:extLst>
          </p:cNvPr>
          <p:cNvPicPr>
            <a:picLocks noChangeAspect="1"/>
          </p:cNvPicPr>
          <p:nvPr/>
        </p:nvPicPr>
        <p:blipFill>
          <a:blip r:embed="rId2"/>
          <a:stretch>
            <a:fillRect/>
          </a:stretch>
        </p:blipFill>
        <p:spPr>
          <a:xfrm>
            <a:off x="1957981" y="376925"/>
            <a:ext cx="8276037" cy="6104149"/>
          </a:xfrm>
          <a:prstGeom prst="rect">
            <a:avLst/>
          </a:prstGeom>
        </p:spPr>
      </p:pic>
    </p:spTree>
    <p:extLst>
      <p:ext uri="{BB962C8B-B14F-4D97-AF65-F5344CB8AC3E}">
        <p14:creationId xmlns:p14="http://schemas.microsoft.com/office/powerpoint/2010/main" val="320349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52871-DC3B-45B9-5DF4-FB5D3438D2F6}"/>
              </a:ext>
            </a:extLst>
          </p:cNvPr>
          <p:cNvPicPr>
            <a:picLocks noChangeAspect="1"/>
          </p:cNvPicPr>
          <p:nvPr/>
        </p:nvPicPr>
        <p:blipFill>
          <a:blip r:embed="rId2"/>
          <a:stretch>
            <a:fillRect/>
          </a:stretch>
        </p:blipFill>
        <p:spPr>
          <a:xfrm>
            <a:off x="1938930" y="308339"/>
            <a:ext cx="8314140" cy="6241321"/>
          </a:xfrm>
          <a:prstGeom prst="rect">
            <a:avLst/>
          </a:prstGeom>
        </p:spPr>
      </p:pic>
    </p:spTree>
    <p:extLst>
      <p:ext uri="{BB962C8B-B14F-4D97-AF65-F5344CB8AC3E}">
        <p14:creationId xmlns:p14="http://schemas.microsoft.com/office/powerpoint/2010/main" val="1950763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F0FF-A1B0-C9B1-6981-7A45CF641767}"/>
              </a:ext>
            </a:extLst>
          </p:cNvPr>
          <p:cNvSpPr>
            <a:spLocks noGrp="1"/>
          </p:cNvSpPr>
          <p:nvPr>
            <p:ph type="title"/>
          </p:nvPr>
        </p:nvSpPr>
        <p:spPr/>
        <p:txBody>
          <a:bodyPr/>
          <a:lstStyle/>
          <a:p>
            <a:pPr algn="ctr"/>
            <a:r>
              <a:rPr lang="en-US" dirty="0"/>
              <a:t>Bayes Classifiers</a:t>
            </a:r>
          </a:p>
        </p:txBody>
      </p:sp>
      <p:sp>
        <p:nvSpPr>
          <p:cNvPr id="3" name="Content Placeholder 2">
            <a:extLst>
              <a:ext uri="{FF2B5EF4-FFF2-40B4-BE49-F238E27FC236}">
                <a16:creationId xmlns:a16="http://schemas.microsoft.com/office/drawing/2014/main" id="{7347F119-EBD3-5B88-D6F3-EEEE135448C3}"/>
              </a:ext>
            </a:extLst>
          </p:cNvPr>
          <p:cNvSpPr>
            <a:spLocks noGrp="1"/>
          </p:cNvSpPr>
          <p:nvPr>
            <p:ph idx="1"/>
          </p:nvPr>
        </p:nvSpPr>
        <p:spPr/>
        <p:txBody>
          <a:bodyPr>
            <a:normAutofit lnSpcReduction="10000"/>
          </a:bodyPr>
          <a:lstStyle/>
          <a:p>
            <a:pPr marL="0" indent="0">
              <a:buNone/>
            </a:pPr>
            <a:r>
              <a:rPr lang="en-US" dirty="0"/>
              <a:t>That was a visual intuition for a simple case of the Bayes classifier, also called</a:t>
            </a:r>
          </a:p>
          <a:p>
            <a:r>
              <a:rPr lang="en-US" dirty="0"/>
              <a:t>Idiot Bayes</a:t>
            </a:r>
          </a:p>
          <a:p>
            <a:r>
              <a:rPr lang="en-US" dirty="0"/>
              <a:t>Naïve Bayes</a:t>
            </a:r>
          </a:p>
          <a:p>
            <a:r>
              <a:rPr lang="en-US" dirty="0"/>
              <a:t>Simple Bayes</a:t>
            </a:r>
          </a:p>
          <a:p>
            <a:pPr marL="0" indent="0">
              <a:buNone/>
            </a:pPr>
            <a:r>
              <a:rPr lang="en-US" dirty="0"/>
              <a:t>We are about to see some of the mathematical formalisms and more examples, but keep in mind the basic idea</a:t>
            </a:r>
          </a:p>
          <a:p>
            <a:pPr marL="0" indent="0">
              <a:buNone/>
            </a:pPr>
            <a:endParaRPr lang="en-US" dirty="0"/>
          </a:p>
          <a:p>
            <a:pPr marL="0" indent="0">
              <a:buNone/>
            </a:pPr>
            <a:r>
              <a:rPr lang="en-US" dirty="0"/>
              <a:t>Find out the probability of the previously unseen instance belonging to each class, then simply pick the most probable class</a:t>
            </a:r>
          </a:p>
        </p:txBody>
      </p:sp>
    </p:spTree>
    <p:extLst>
      <p:ext uri="{BB962C8B-B14F-4D97-AF65-F5344CB8AC3E}">
        <p14:creationId xmlns:p14="http://schemas.microsoft.com/office/powerpoint/2010/main" val="130373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6E920-8D9D-432D-52D3-FB9359124CB1}"/>
              </a:ext>
            </a:extLst>
          </p:cNvPr>
          <p:cNvPicPr>
            <a:picLocks noChangeAspect="1"/>
          </p:cNvPicPr>
          <p:nvPr/>
        </p:nvPicPr>
        <p:blipFill>
          <a:blip r:embed="rId2"/>
          <a:stretch>
            <a:fillRect/>
          </a:stretch>
        </p:blipFill>
        <p:spPr>
          <a:xfrm>
            <a:off x="1999895" y="354063"/>
            <a:ext cx="8192210" cy="6149873"/>
          </a:xfrm>
          <a:prstGeom prst="rect">
            <a:avLst/>
          </a:prstGeom>
        </p:spPr>
      </p:pic>
    </p:spTree>
    <p:extLst>
      <p:ext uri="{BB962C8B-B14F-4D97-AF65-F5344CB8AC3E}">
        <p14:creationId xmlns:p14="http://schemas.microsoft.com/office/powerpoint/2010/main" val="3746087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B59ACF-BF35-092F-DB7F-500780153DE3}"/>
              </a:ext>
            </a:extLst>
          </p:cNvPr>
          <p:cNvPicPr>
            <a:picLocks noChangeAspect="1"/>
          </p:cNvPicPr>
          <p:nvPr/>
        </p:nvPicPr>
        <p:blipFill>
          <a:blip r:embed="rId2"/>
          <a:stretch>
            <a:fillRect/>
          </a:stretch>
        </p:blipFill>
        <p:spPr>
          <a:xfrm>
            <a:off x="1927499" y="350253"/>
            <a:ext cx="8337002" cy="6157494"/>
          </a:xfrm>
          <a:prstGeom prst="rect">
            <a:avLst/>
          </a:prstGeom>
        </p:spPr>
      </p:pic>
    </p:spTree>
    <p:extLst>
      <p:ext uri="{BB962C8B-B14F-4D97-AF65-F5344CB8AC3E}">
        <p14:creationId xmlns:p14="http://schemas.microsoft.com/office/powerpoint/2010/main" val="158943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D3A6B-DDBB-136C-C34F-2F05EB548E8E}"/>
              </a:ext>
            </a:extLst>
          </p:cNvPr>
          <p:cNvPicPr>
            <a:picLocks noChangeAspect="1"/>
          </p:cNvPicPr>
          <p:nvPr/>
        </p:nvPicPr>
        <p:blipFill>
          <a:blip r:embed="rId2"/>
          <a:stretch>
            <a:fillRect/>
          </a:stretch>
        </p:blipFill>
        <p:spPr>
          <a:xfrm>
            <a:off x="1912257" y="335012"/>
            <a:ext cx="8367485" cy="6187976"/>
          </a:xfrm>
          <a:prstGeom prst="rect">
            <a:avLst/>
          </a:prstGeom>
        </p:spPr>
      </p:pic>
    </p:spTree>
    <p:extLst>
      <p:ext uri="{BB962C8B-B14F-4D97-AF65-F5344CB8AC3E}">
        <p14:creationId xmlns:p14="http://schemas.microsoft.com/office/powerpoint/2010/main" val="925492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4F6BF-DCE1-5D99-D03D-3670702912A9}"/>
              </a:ext>
            </a:extLst>
          </p:cNvPr>
          <p:cNvPicPr>
            <a:picLocks noChangeAspect="1"/>
          </p:cNvPicPr>
          <p:nvPr/>
        </p:nvPicPr>
        <p:blipFill>
          <a:blip r:embed="rId2"/>
          <a:stretch>
            <a:fillRect/>
          </a:stretch>
        </p:blipFill>
        <p:spPr>
          <a:xfrm>
            <a:off x="1916068" y="293098"/>
            <a:ext cx="8359864" cy="6271803"/>
          </a:xfrm>
          <a:prstGeom prst="rect">
            <a:avLst/>
          </a:prstGeom>
        </p:spPr>
      </p:pic>
    </p:spTree>
    <p:extLst>
      <p:ext uri="{BB962C8B-B14F-4D97-AF65-F5344CB8AC3E}">
        <p14:creationId xmlns:p14="http://schemas.microsoft.com/office/powerpoint/2010/main" val="2030008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760BD5-1848-A6DF-227F-52C3946C099B}"/>
              </a:ext>
            </a:extLst>
          </p:cNvPr>
          <p:cNvPicPr>
            <a:picLocks noChangeAspect="1"/>
          </p:cNvPicPr>
          <p:nvPr/>
        </p:nvPicPr>
        <p:blipFill>
          <a:blip r:embed="rId2"/>
          <a:stretch>
            <a:fillRect/>
          </a:stretch>
        </p:blipFill>
        <p:spPr>
          <a:xfrm>
            <a:off x="1912257" y="323581"/>
            <a:ext cx="8367485" cy="6210838"/>
          </a:xfrm>
          <a:prstGeom prst="rect">
            <a:avLst/>
          </a:prstGeom>
        </p:spPr>
      </p:pic>
    </p:spTree>
    <p:extLst>
      <p:ext uri="{BB962C8B-B14F-4D97-AF65-F5344CB8AC3E}">
        <p14:creationId xmlns:p14="http://schemas.microsoft.com/office/powerpoint/2010/main" val="1263729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07F98-893C-2D98-6193-A5737A02464F}"/>
              </a:ext>
            </a:extLst>
          </p:cNvPr>
          <p:cNvPicPr>
            <a:picLocks noChangeAspect="1"/>
          </p:cNvPicPr>
          <p:nvPr/>
        </p:nvPicPr>
        <p:blipFill>
          <a:blip r:embed="rId2"/>
          <a:stretch>
            <a:fillRect/>
          </a:stretch>
        </p:blipFill>
        <p:spPr>
          <a:xfrm>
            <a:off x="1919878" y="350253"/>
            <a:ext cx="8352244" cy="6157494"/>
          </a:xfrm>
          <a:prstGeom prst="rect">
            <a:avLst/>
          </a:prstGeom>
        </p:spPr>
      </p:pic>
    </p:spTree>
    <p:extLst>
      <p:ext uri="{BB962C8B-B14F-4D97-AF65-F5344CB8AC3E}">
        <p14:creationId xmlns:p14="http://schemas.microsoft.com/office/powerpoint/2010/main" val="1991382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FF745-E701-A01E-2720-B389AC9C1671}"/>
              </a:ext>
            </a:extLst>
          </p:cNvPr>
          <p:cNvPicPr>
            <a:picLocks noChangeAspect="1"/>
          </p:cNvPicPr>
          <p:nvPr/>
        </p:nvPicPr>
        <p:blipFill>
          <a:blip r:embed="rId2"/>
          <a:stretch>
            <a:fillRect/>
          </a:stretch>
        </p:blipFill>
        <p:spPr>
          <a:xfrm>
            <a:off x="1946550" y="460753"/>
            <a:ext cx="8298899" cy="5936494"/>
          </a:xfrm>
          <a:prstGeom prst="rect">
            <a:avLst/>
          </a:prstGeom>
        </p:spPr>
      </p:pic>
    </p:spTree>
    <p:extLst>
      <p:ext uri="{BB962C8B-B14F-4D97-AF65-F5344CB8AC3E}">
        <p14:creationId xmlns:p14="http://schemas.microsoft.com/office/powerpoint/2010/main" val="2954489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C9A2A-7B0E-264E-D9BA-9F0FFEC529A2}"/>
              </a:ext>
            </a:extLst>
          </p:cNvPr>
          <p:cNvPicPr>
            <a:picLocks noChangeAspect="1"/>
          </p:cNvPicPr>
          <p:nvPr/>
        </p:nvPicPr>
        <p:blipFill>
          <a:blip r:embed="rId2"/>
          <a:stretch>
            <a:fillRect/>
          </a:stretch>
        </p:blipFill>
        <p:spPr>
          <a:xfrm>
            <a:off x="1961791" y="331201"/>
            <a:ext cx="8268417" cy="6195597"/>
          </a:xfrm>
          <a:prstGeom prst="rect">
            <a:avLst/>
          </a:prstGeom>
        </p:spPr>
      </p:pic>
    </p:spTree>
    <p:extLst>
      <p:ext uri="{BB962C8B-B14F-4D97-AF65-F5344CB8AC3E}">
        <p14:creationId xmlns:p14="http://schemas.microsoft.com/office/powerpoint/2010/main" val="3916824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5D265-912F-763A-F077-CAB7CB2D960F}"/>
              </a:ext>
            </a:extLst>
          </p:cNvPr>
          <p:cNvPicPr>
            <a:picLocks noChangeAspect="1"/>
          </p:cNvPicPr>
          <p:nvPr/>
        </p:nvPicPr>
        <p:blipFill>
          <a:blip r:embed="rId2"/>
          <a:stretch>
            <a:fillRect/>
          </a:stretch>
        </p:blipFill>
        <p:spPr>
          <a:xfrm>
            <a:off x="1954171" y="361684"/>
            <a:ext cx="8283658" cy="6134632"/>
          </a:xfrm>
          <a:prstGeom prst="rect">
            <a:avLst/>
          </a:prstGeom>
        </p:spPr>
      </p:pic>
    </p:spTree>
    <p:extLst>
      <p:ext uri="{BB962C8B-B14F-4D97-AF65-F5344CB8AC3E}">
        <p14:creationId xmlns:p14="http://schemas.microsoft.com/office/powerpoint/2010/main" val="85111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10DC8-263B-CAA3-5831-0FAE5DC515AF}"/>
              </a:ext>
            </a:extLst>
          </p:cNvPr>
          <p:cNvPicPr>
            <a:picLocks noChangeAspect="1"/>
          </p:cNvPicPr>
          <p:nvPr/>
        </p:nvPicPr>
        <p:blipFill>
          <a:blip r:embed="rId2"/>
          <a:stretch>
            <a:fillRect/>
          </a:stretch>
        </p:blipFill>
        <p:spPr>
          <a:xfrm>
            <a:off x="1957981" y="312150"/>
            <a:ext cx="8276037" cy="6233700"/>
          </a:xfrm>
          <a:prstGeom prst="rect">
            <a:avLst/>
          </a:prstGeom>
        </p:spPr>
      </p:pic>
    </p:spTree>
    <p:extLst>
      <p:ext uri="{BB962C8B-B14F-4D97-AF65-F5344CB8AC3E}">
        <p14:creationId xmlns:p14="http://schemas.microsoft.com/office/powerpoint/2010/main" val="1775086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A7253-074E-352D-8C0E-678CA4A56406}"/>
              </a:ext>
            </a:extLst>
          </p:cNvPr>
          <p:cNvPicPr>
            <a:picLocks noChangeAspect="1"/>
          </p:cNvPicPr>
          <p:nvPr/>
        </p:nvPicPr>
        <p:blipFill>
          <a:blip r:embed="rId2"/>
          <a:stretch>
            <a:fillRect/>
          </a:stretch>
        </p:blipFill>
        <p:spPr>
          <a:xfrm>
            <a:off x="1912257" y="346443"/>
            <a:ext cx="8367485" cy="6165114"/>
          </a:xfrm>
          <a:prstGeom prst="rect">
            <a:avLst/>
          </a:prstGeom>
        </p:spPr>
      </p:pic>
    </p:spTree>
    <p:extLst>
      <p:ext uri="{BB962C8B-B14F-4D97-AF65-F5344CB8AC3E}">
        <p14:creationId xmlns:p14="http://schemas.microsoft.com/office/powerpoint/2010/main" val="1814126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9B785-7ABA-ED67-F1BE-FC43E5B7EEB9}"/>
              </a:ext>
            </a:extLst>
          </p:cNvPr>
          <p:cNvPicPr>
            <a:picLocks noChangeAspect="1"/>
          </p:cNvPicPr>
          <p:nvPr/>
        </p:nvPicPr>
        <p:blipFill>
          <a:blip r:embed="rId2"/>
          <a:stretch>
            <a:fillRect/>
          </a:stretch>
        </p:blipFill>
        <p:spPr>
          <a:xfrm>
            <a:off x="1908447" y="304529"/>
            <a:ext cx="8375106" cy="6248942"/>
          </a:xfrm>
          <a:prstGeom prst="rect">
            <a:avLst/>
          </a:prstGeom>
        </p:spPr>
      </p:pic>
    </p:spTree>
    <p:extLst>
      <p:ext uri="{BB962C8B-B14F-4D97-AF65-F5344CB8AC3E}">
        <p14:creationId xmlns:p14="http://schemas.microsoft.com/office/powerpoint/2010/main" val="3570741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6F94D1-B8A8-1AA5-80A3-3251C5BA16E1}"/>
              </a:ext>
            </a:extLst>
          </p:cNvPr>
          <p:cNvPicPr>
            <a:picLocks noChangeAspect="1"/>
          </p:cNvPicPr>
          <p:nvPr/>
        </p:nvPicPr>
        <p:blipFill>
          <a:blip r:embed="rId2"/>
          <a:stretch>
            <a:fillRect/>
          </a:stretch>
        </p:blipFill>
        <p:spPr>
          <a:xfrm>
            <a:off x="1950361" y="361684"/>
            <a:ext cx="8291278" cy="6134632"/>
          </a:xfrm>
          <a:prstGeom prst="rect">
            <a:avLst/>
          </a:prstGeom>
        </p:spPr>
      </p:pic>
    </p:spTree>
    <p:extLst>
      <p:ext uri="{BB962C8B-B14F-4D97-AF65-F5344CB8AC3E}">
        <p14:creationId xmlns:p14="http://schemas.microsoft.com/office/powerpoint/2010/main" val="414994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4C5AB-4C9B-6F80-6839-C28C6F967C5B}"/>
              </a:ext>
            </a:extLst>
          </p:cNvPr>
          <p:cNvPicPr>
            <a:picLocks noChangeAspect="1"/>
          </p:cNvPicPr>
          <p:nvPr/>
        </p:nvPicPr>
        <p:blipFill>
          <a:blip r:embed="rId2"/>
          <a:stretch>
            <a:fillRect/>
          </a:stretch>
        </p:blipFill>
        <p:spPr>
          <a:xfrm>
            <a:off x="1897016" y="289288"/>
            <a:ext cx="8397968" cy="6279424"/>
          </a:xfrm>
          <a:prstGeom prst="rect">
            <a:avLst/>
          </a:prstGeom>
        </p:spPr>
      </p:pic>
    </p:spTree>
    <p:extLst>
      <p:ext uri="{BB962C8B-B14F-4D97-AF65-F5344CB8AC3E}">
        <p14:creationId xmlns:p14="http://schemas.microsoft.com/office/powerpoint/2010/main" val="3375754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215DA-A073-7E9D-F718-BBB6750CFB95}"/>
              </a:ext>
            </a:extLst>
          </p:cNvPr>
          <p:cNvPicPr>
            <a:picLocks noChangeAspect="1"/>
          </p:cNvPicPr>
          <p:nvPr/>
        </p:nvPicPr>
        <p:blipFill>
          <a:blip r:embed="rId2"/>
          <a:stretch>
            <a:fillRect/>
          </a:stretch>
        </p:blipFill>
        <p:spPr>
          <a:xfrm>
            <a:off x="1961791" y="380736"/>
            <a:ext cx="8268417" cy="6096528"/>
          </a:xfrm>
          <a:prstGeom prst="rect">
            <a:avLst/>
          </a:prstGeom>
        </p:spPr>
      </p:pic>
    </p:spTree>
    <p:extLst>
      <p:ext uri="{BB962C8B-B14F-4D97-AF65-F5344CB8AC3E}">
        <p14:creationId xmlns:p14="http://schemas.microsoft.com/office/powerpoint/2010/main" val="3588834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3AB84-50C8-8800-06E1-32C957CA6E72}"/>
              </a:ext>
            </a:extLst>
          </p:cNvPr>
          <p:cNvPicPr>
            <a:picLocks noChangeAspect="1"/>
          </p:cNvPicPr>
          <p:nvPr/>
        </p:nvPicPr>
        <p:blipFill>
          <a:blip r:embed="rId2"/>
          <a:stretch>
            <a:fillRect/>
          </a:stretch>
        </p:blipFill>
        <p:spPr>
          <a:xfrm>
            <a:off x="1935119" y="308339"/>
            <a:ext cx="8321761" cy="6241321"/>
          </a:xfrm>
          <a:prstGeom prst="rect">
            <a:avLst/>
          </a:prstGeom>
        </p:spPr>
      </p:pic>
    </p:spTree>
    <p:extLst>
      <p:ext uri="{BB962C8B-B14F-4D97-AF65-F5344CB8AC3E}">
        <p14:creationId xmlns:p14="http://schemas.microsoft.com/office/powerpoint/2010/main" val="2694103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DC408-BD9E-DA25-77DB-5A159BC5B2B8}"/>
              </a:ext>
            </a:extLst>
          </p:cNvPr>
          <p:cNvPicPr>
            <a:picLocks noChangeAspect="1"/>
          </p:cNvPicPr>
          <p:nvPr/>
        </p:nvPicPr>
        <p:blipFill>
          <a:blip r:embed="rId2"/>
          <a:stretch>
            <a:fillRect/>
          </a:stretch>
        </p:blipFill>
        <p:spPr>
          <a:xfrm>
            <a:off x="1900826" y="357874"/>
            <a:ext cx="8390347" cy="6142252"/>
          </a:xfrm>
          <a:prstGeom prst="rect">
            <a:avLst/>
          </a:prstGeom>
        </p:spPr>
      </p:pic>
    </p:spTree>
    <p:extLst>
      <p:ext uri="{BB962C8B-B14F-4D97-AF65-F5344CB8AC3E}">
        <p14:creationId xmlns:p14="http://schemas.microsoft.com/office/powerpoint/2010/main" val="1158553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EEB67F-84B5-6B37-3B1E-D8D34B2B7A78}"/>
              </a:ext>
            </a:extLst>
          </p:cNvPr>
          <p:cNvPicPr>
            <a:picLocks noChangeAspect="1"/>
          </p:cNvPicPr>
          <p:nvPr/>
        </p:nvPicPr>
        <p:blipFill>
          <a:blip r:embed="rId2"/>
          <a:stretch>
            <a:fillRect/>
          </a:stretch>
        </p:blipFill>
        <p:spPr>
          <a:xfrm>
            <a:off x="1980843" y="392167"/>
            <a:ext cx="8230313" cy="6073666"/>
          </a:xfrm>
          <a:prstGeom prst="rect">
            <a:avLst/>
          </a:prstGeom>
        </p:spPr>
      </p:pic>
    </p:spTree>
    <p:extLst>
      <p:ext uri="{BB962C8B-B14F-4D97-AF65-F5344CB8AC3E}">
        <p14:creationId xmlns:p14="http://schemas.microsoft.com/office/powerpoint/2010/main" val="1961562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EEBFC-9495-8621-AAFE-A83DA09C387F}"/>
              </a:ext>
            </a:extLst>
          </p:cNvPr>
          <p:cNvPicPr>
            <a:picLocks noChangeAspect="1"/>
          </p:cNvPicPr>
          <p:nvPr/>
        </p:nvPicPr>
        <p:blipFill>
          <a:blip r:embed="rId2"/>
          <a:stretch>
            <a:fillRect/>
          </a:stretch>
        </p:blipFill>
        <p:spPr>
          <a:xfrm>
            <a:off x="1954171" y="350253"/>
            <a:ext cx="8283658" cy="6157494"/>
          </a:xfrm>
          <a:prstGeom prst="rect">
            <a:avLst/>
          </a:prstGeom>
        </p:spPr>
      </p:pic>
    </p:spTree>
    <p:extLst>
      <p:ext uri="{BB962C8B-B14F-4D97-AF65-F5344CB8AC3E}">
        <p14:creationId xmlns:p14="http://schemas.microsoft.com/office/powerpoint/2010/main" val="1346772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6C9E3-BF99-ECF1-BE56-CD6822CE4F4C}"/>
              </a:ext>
            </a:extLst>
          </p:cNvPr>
          <p:cNvPicPr>
            <a:picLocks noChangeAspect="1"/>
          </p:cNvPicPr>
          <p:nvPr/>
        </p:nvPicPr>
        <p:blipFill>
          <a:blip r:embed="rId2"/>
          <a:stretch>
            <a:fillRect/>
          </a:stretch>
        </p:blipFill>
        <p:spPr>
          <a:xfrm>
            <a:off x="1935119" y="369305"/>
            <a:ext cx="8321761" cy="6119390"/>
          </a:xfrm>
          <a:prstGeom prst="rect">
            <a:avLst/>
          </a:prstGeom>
        </p:spPr>
      </p:pic>
    </p:spTree>
    <p:extLst>
      <p:ext uri="{BB962C8B-B14F-4D97-AF65-F5344CB8AC3E}">
        <p14:creationId xmlns:p14="http://schemas.microsoft.com/office/powerpoint/2010/main" val="1326917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C50AA-3B0C-D416-5629-78AE78A5D621}"/>
              </a:ext>
            </a:extLst>
          </p:cNvPr>
          <p:cNvPicPr>
            <a:picLocks noChangeAspect="1"/>
          </p:cNvPicPr>
          <p:nvPr/>
        </p:nvPicPr>
        <p:blipFill>
          <a:blip r:embed="rId2"/>
          <a:stretch>
            <a:fillRect/>
          </a:stretch>
        </p:blipFill>
        <p:spPr>
          <a:xfrm>
            <a:off x="1927499" y="296908"/>
            <a:ext cx="8337002" cy="6264183"/>
          </a:xfrm>
          <a:prstGeom prst="rect">
            <a:avLst/>
          </a:prstGeom>
        </p:spPr>
      </p:pic>
    </p:spTree>
    <p:extLst>
      <p:ext uri="{BB962C8B-B14F-4D97-AF65-F5344CB8AC3E}">
        <p14:creationId xmlns:p14="http://schemas.microsoft.com/office/powerpoint/2010/main" val="18916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E4FD7-72A1-1BFF-EA22-0E7FDA4E90BB}"/>
              </a:ext>
            </a:extLst>
          </p:cNvPr>
          <p:cNvPicPr>
            <a:picLocks noChangeAspect="1"/>
          </p:cNvPicPr>
          <p:nvPr/>
        </p:nvPicPr>
        <p:blipFill>
          <a:blip r:embed="rId2"/>
          <a:stretch>
            <a:fillRect/>
          </a:stretch>
        </p:blipFill>
        <p:spPr>
          <a:xfrm>
            <a:off x="1927499" y="312150"/>
            <a:ext cx="8337002" cy="6233700"/>
          </a:xfrm>
          <a:prstGeom prst="rect">
            <a:avLst/>
          </a:prstGeom>
        </p:spPr>
      </p:pic>
    </p:spTree>
    <p:extLst>
      <p:ext uri="{BB962C8B-B14F-4D97-AF65-F5344CB8AC3E}">
        <p14:creationId xmlns:p14="http://schemas.microsoft.com/office/powerpoint/2010/main" val="1185229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A61BD-D961-F2B1-1BEA-0C37E715855A}"/>
              </a:ext>
            </a:extLst>
          </p:cNvPr>
          <p:cNvPicPr>
            <a:picLocks noChangeAspect="1"/>
          </p:cNvPicPr>
          <p:nvPr/>
        </p:nvPicPr>
        <p:blipFill>
          <a:blip r:embed="rId2"/>
          <a:stretch>
            <a:fillRect/>
          </a:stretch>
        </p:blipFill>
        <p:spPr>
          <a:xfrm>
            <a:off x="1927499" y="331201"/>
            <a:ext cx="8337002" cy="6195597"/>
          </a:xfrm>
          <a:prstGeom prst="rect">
            <a:avLst/>
          </a:prstGeom>
        </p:spPr>
      </p:pic>
    </p:spTree>
    <p:extLst>
      <p:ext uri="{BB962C8B-B14F-4D97-AF65-F5344CB8AC3E}">
        <p14:creationId xmlns:p14="http://schemas.microsoft.com/office/powerpoint/2010/main" val="11546056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037D8-9202-511C-E53E-D341B64DCCF3}"/>
              </a:ext>
            </a:extLst>
          </p:cNvPr>
          <p:cNvPicPr>
            <a:picLocks noChangeAspect="1"/>
          </p:cNvPicPr>
          <p:nvPr/>
        </p:nvPicPr>
        <p:blipFill>
          <a:blip r:embed="rId2"/>
          <a:stretch>
            <a:fillRect/>
          </a:stretch>
        </p:blipFill>
        <p:spPr>
          <a:xfrm>
            <a:off x="1965602" y="270236"/>
            <a:ext cx="8260796" cy="6317527"/>
          </a:xfrm>
          <a:prstGeom prst="rect">
            <a:avLst/>
          </a:prstGeom>
        </p:spPr>
      </p:pic>
    </p:spTree>
    <p:extLst>
      <p:ext uri="{BB962C8B-B14F-4D97-AF65-F5344CB8AC3E}">
        <p14:creationId xmlns:p14="http://schemas.microsoft.com/office/powerpoint/2010/main" val="180404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4A30-EC93-BDD3-252C-1FC5F06F1595}"/>
              </a:ext>
            </a:extLst>
          </p:cNvPr>
          <p:cNvSpPr>
            <a:spLocks noGrp="1"/>
          </p:cNvSpPr>
          <p:nvPr>
            <p:ph type="title"/>
          </p:nvPr>
        </p:nvSpPr>
        <p:spPr/>
        <p:txBody>
          <a:bodyPr/>
          <a:lstStyle/>
          <a:p>
            <a:pPr algn="ctr"/>
            <a:r>
              <a:rPr lang="en-US" dirty="0"/>
              <a:t>Decision Tree Classification</a:t>
            </a:r>
          </a:p>
        </p:txBody>
      </p:sp>
      <p:sp>
        <p:nvSpPr>
          <p:cNvPr id="3" name="Content Placeholder 2">
            <a:extLst>
              <a:ext uri="{FF2B5EF4-FFF2-40B4-BE49-F238E27FC236}">
                <a16:creationId xmlns:a16="http://schemas.microsoft.com/office/drawing/2014/main" id="{360641ED-EC72-3D46-A9CE-164B387742FC}"/>
              </a:ext>
            </a:extLst>
          </p:cNvPr>
          <p:cNvSpPr>
            <a:spLocks noGrp="1"/>
          </p:cNvSpPr>
          <p:nvPr>
            <p:ph idx="1"/>
          </p:nvPr>
        </p:nvSpPr>
        <p:spPr/>
        <p:txBody>
          <a:bodyPr>
            <a:normAutofit fontScale="85000" lnSpcReduction="20000"/>
          </a:bodyPr>
          <a:lstStyle/>
          <a:p>
            <a:r>
              <a:rPr lang="en-US" dirty="0"/>
              <a:t>Decision tree</a:t>
            </a:r>
          </a:p>
          <a:p>
            <a:pPr marL="0" indent="0">
              <a:buNone/>
            </a:pPr>
            <a:r>
              <a:rPr lang="en-US" dirty="0"/>
              <a:t>	-A flow-chart-like tree structure</a:t>
            </a:r>
          </a:p>
          <a:p>
            <a:pPr marL="0" indent="0">
              <a:buNone/>
            </a:pPr>
            <a:r>
              <a:rPr lang="en-US" dirty="0"/>
              <a:t>	-Internal node denotes a test on an attribute</a:t>
            </a:r>
          </a:p>
          <a:p>
            <a:pPr marL="0" indent="0">
              <a:buNone/>
            </a:pPr>
            <a:r>
              <a:rPr lang="en-US" dirty="0"/>
              <a:t>	-Branch represents an outcome of the test</a:t>
            </a:r>
          </a:p>
          <a:p>
            <a:pPr marL="0" indent="0">
              <a:buNone/>
            </a:pPr>
            <a:r>
              <a:rPr lang="en-US" dirty="0"/>
              <a:t>	-Leaf nodes represent class labels or class distribution</a:t>
            </a:r>
          </a:p>
          <a:p>
            <a:r>
              <a:rPr lang="en-US" dirty="0"/>
              <a:t>Decision Tree generation consists of two phases</a:t>
            </a:r>
          </a:p>
          <a:p>
            <a:pPr marL="0" indent="0">
              <a:buNone/>
            </a:pPr>
            <a:r>
              <a:rPr lang="en-US" dirty="0"/>
              <a:t>	-Tree construction</a:t>
            </a:r>
          </a:p>
          <a:p>
            <a:r>
              <a:rPr lang="en-US" dirty="0"/>
              <a:t>At start, all the training examples are at the root</a:t>
            </a:r>
          </a:p>
          <a:p>
            <a:r>
              <a:rPr lang="en-US" dirty="0"/>
              <a:t>Partition examples recursively based on selected attributes</a:t>
            </a:r>
          </a:p>
          <a:p>
            <a:pPr marL="0" indent="0">
              <a:buNone/>
            </a:pPr>
            <a:r>
              <a:rPr lang="en-US" dirty="0"/>
              <a:t>	-Tree pruning</a:t>
            </a:r>
          </a:p>
          <a:p>
            <a:r>
              <a:rPr lang="en-US" dirty="0"/>
              <a:t>Identify and remove branches that reflect noise or outliers</a:t>
            </a:r>
          </a:p>
          <a:p>
            <a:pPr lvl="1"/>
            <a:endParaRPr lang="en-US" dirty="0"/>
          </a:p>
        </p:txBody>
      </p:sp>
      <p:grpSp>
        <p:nvGrpSpPr>
          <p:cNvPr id="4" name="Group 3">
            <a:extLst>
              <a:ext uri="{FF2B5EF4-FFF2-40B4-BE49-F238E27FC236}">
                <a16:creationId xmlns:a16="http://schemas.microsoft.com/office/drawing/2014/main" id="{EF881AEC-39B2-48E7-988B-E2E99057A549}"/>
              </a:ext>
            </a:extLst>
          </p:cNvPr>
          <p:cNvGrpSpPr>
            <a:grpSpLocks/>
          </p:cNvGrpSpPr>
          <p:nvPr/>
        </p:nvGrpSpPr>
        <p:grpSpPr bwMode="auto">
          <a:xfrm>
            <a:off x="8133346" y="1451772"/>
            <a:ext cx="3742491" cy="2334166"/>
            <a:chOff x="0" y="283118"/>
            <a:chExt cx="9195740" cy="6647595"/>
          </a:xfrm>
        </p:grpSpPr>
        <p:pic>
          <p:nvPicPr>
            <p:cNvPr id="5" name="Picture 4" descr="leafhopper">
              <a:extLst>
                <a:ext uri="{FF2B5EF4-FFF2-40B4-BE49-F238E27FC236}">
                  <a16:creationId xmlns:a16="http://schemas.microsoft.com/office/drawing/2014/main" id="{9EA0B944-F98D-4268-9971-C180EE921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5562600"/>
              <a:ext cx="1828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30EEA001-37B1-4E5C-88DC-6450E9FF0A50}"/>
                </a:ext>
              </a:extLst>
            </p:cNvPr>
            <p:cNvGrpSpPr>
              <a:grpSpLocks/>
            </p:cNvGrpSpPr>
            <p:nvPr/>
          </p:nvGrpSpPr>
          <p:grpSpPr bwMode="auto">
            <a:xfrm flipH="1">
              <a:off x="8871291" y="4648200"/>
              <a:ext cx="1296" cy="990600"/>
              <a:chOff x="480" y="816"/>
              <a:chExt cx="1296" cy="960"/>
            </a:xfrm>
          </p:grpSpPr>
          <p:sp>
            <p:nvSpPr>
              <p:cNvPr id="46" name="Line 39">
                <a:extLst>
                  <a:ext uri="{FF2B5EF4-FFF2-40B4-BE49-F238E27FC236}">
                    <a16:creationId xmlns:a16="http://schemas.microsoft.com/office/drawing/2014/main" id="{57DBA508-3052-4997-B42C-EAB62AA60F96}"/>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7" name="Line 40">
                <a:extLst>
                  <a:ext uri="{FF2B5EF4-FFF2-40B4-BE49-F238E27FC236}">
                    <a16:creationId xmlns:a16="http://schemas.microsoft.com/office/drawing/2014/main" id="{E67EBAE1-4265-4D3A-9FDD-1D11B9E2AA96}"/>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8" name="Line 41">
                <a:extLst>
                  <a:ext uri="{FF2B5EF4-FFF2-40B4-BE49-F238E27FC236}">
                    <a16:creationId xmlns:a16="http://schemas.microsoft.com/office/drawing/2014/main" id="{62C5DF20-AB97-4504-8CB8-4A284EF4C9E4}"/>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pic>
          <p:nvPicPr>
            <p:cNvPr id="7" name="Picture 6">
              <a:extLst>
                <a:ext uri="{FF2B5EF4-FFF2-40B4-BE49-F238E27FC236}">
                  <a16:creationId xmlns:a16="http://schemas.microsoft.com/office/drawing/2014/main" id="{14E28973-062A-4591-929E-674B424AD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5334000"/>
              <a:ext cx="19050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036BC56E-01B1-41FE-8222-DFFB3E1C7E43}"/>
                </a:ext>
              </a:extLst>
            </p:cNvPr>
            <p:cNvGrpSpPr>
              <a:grpSpLocks/>
            </p:cNvGrpSpPr>
            <p:nvPr/>
          </p:nvGrpSpPr>
          <p:grpSpPr bwMode="auto">
            <a:xfrm>
              <a:off x="4549902" y="4648200"/>
              <a:ext cx="1296" cy="990600"/>
              <a:chOff x="480" y="816"/>
              <a:chExt cx="1296" cy="960"/>
            </a:xfrm>
          </p:grpSpPr>
          <p:sp>
            <p:nvSpPr>
              <p:cNvPr id="43" name="Line 35">
                <a:extLst>
                  <a:ext uri="{FF2B5EF4-FFF2-40B4-BE49-F238E27FC236}">
                    <a16:creationId xmlns:a16="http://schemas.microsoft.com/office/drawing/2014/main" id="{BB6E6E09-712A-421D-9CF0-012C608ABFC1}"/>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4" name="Line 36">
                <a:extLst>
                  <a:ext uri="{FF2B5EF4-FFF2-40B4-BE49-F238E27FC236}">
                    <a16:creationId xmlns:a16="http://schemas.microsoft.com/office/drawing/2014/main" id="{A5F471E2-BC83-4F6A-A5C1-F67888C9D43D}"/>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5" name="Line 37">
                <a:extLst>
                  <a:ext uri="{FF2B5EF4-FFF2-40B4-BE49-F238E27FC236}">
                    <a16:creationId xmlns:a16="http://schemas.microsoft.com/office/drawing/2014/main" id="{E18A6B8D-434B-4AD7-9FD1-D8D686365A0C}"/>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pic>
          <p:nvPicPr>
            <p:cNvPr id="9" name="Picture 8">
              <a:extLst>
                <a:ext uri="{FF2B5EF4-FFF2-40B4-BE49-F238E27FC236}">
                  <a16:creationId xmlns:a16="http://schemas.microsoft.com/office/drawing/2014/main" id="{F69958C6-3DEA-B03D-07E4-DCD9FB78C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949" y="3030209"/>
              <a:ext cx="452391" cy="33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a:extLst>
                <a:ext uri="{FF2B5EF4-FFF2-40B4-BE49-F238E27FC236}">
                  <a16:creationId xmlns:a16="http://schemas.microsoft.com/office/drawing/2014/main" id="{424A774B-B28B-4EC0-987B-BED091537281}"/>
                </a:ext>
              </a:extLst>
            </p:cNvPr>
            <p:cNvGrpSpPr>
              <a:grpSpLocks/>
            </p:cNvGrpSpPr>
            <p:nvPr/>
          </p:nvGrpSpPr>
          <p:grpSpPr bwMode="auto">
            <a:xfrm>
              <a:off x="305280" y="914400"/>
              <a:ext cx="1296" cy="1524000"/>
              <a:chOff x="480" y="816"/>
              <a:chExt cx="1296" cy="960"/>
            </a:xfrm>
          </p:grpSpPr>
          <p:sp>
            <p:nvSpPr>
              <p:cNvPr id="40" name="Line 4">
                <a:extLst>
                  <a:ext uri="{FF2B5EF4-FFF2-40B4-BE49-F238E27FC236}">
                    <a16:creationId xmlns:a16="http://schemas.microsoft.com/office/drawing/2014/main" id="{31DEFBEE-1737-4E2B-8724-58E7D66AB9A3}"/>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1" name="Line 5">
                <a:extLst>
                  <a:ext uri="{FF2B5EF4-FFF2-40B4-BE49-F238E27FC236}">
                    <a16:creationId xmlns:a16="http://schemas.microsoft.com/office/drawing/2014/main" id="{045AA464-11B4-4F4C-95DA-6BEC34816FFF}"/>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42" name="Line 8">
                <a:extLst>
                  <a:ext uri="{FF2B5EF4-FFF2-40B4-BE49-F238E27FC236}">
                    <a16:creationId xmlns:a16="http://schemas.microsoft.com/office/drawing/2014/main" id="{30121F9D-F53D-44BD-B82E-CABC16C74481}"/>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pic>
          <p:nvPicPr>
            <p:cNvPr id="11" name="Picture 10" descr="grasshopper">
              <a:extLst>
                <a:ext uri="{FF2B5EF4-FFF2-40B4-BE49-F238E27FC236}">
                  <a16:creationId xmlns:a16="http://schemas.microsoft.com/office/drawing/2014/main" id="{D1794DF1-8936-4BC5-A35B-D11D60A30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0"/>
              <a:ext cx="26289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
              <a:extLst>
                <a:ext uri="{FF2B5EF4-FFF2-40B4-BE49-F238E27FC236}">
                  <a16:creationId xmlns:a16="http://schemas.microsoft.com/office/drawing/2014/main" id="{DC3AC47D-9DF2-477A-8DB2-60BC1CDB1586}"/>
                </a:ext>
              </a:extLst>
            </p:cNvPr>
            <p:cNvSpPr txBox="1">
              <a:spLocks noChangeArrowheads="1"/>
            </p:cNvSpPr>
            <p:nvPr/>
          </p:nvSpPr>
          <p:spPr bwMode="auto">
            <a:xfrm>
              <a:off x="381000" y="3428999"/>
              <a:ext cx="1792798" cy="6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a:t>Grasshopper</a:t>
              </a:r>
            </a:p>
          </p:txBody>
        </p:sp>
        <p:grpSp>
          <p:nvGrpSpPr>
            <p:cNvPr id="13" name="Group 12">
              <a:extLst>
                <a:ext uri="{FF2B5EF4-FFF2-40B4-BE49-F238E27FC236}">
                  <a16:creationId xmlns:a16="http://schemas.microsoft.com/office/drawing/2014/main" id="{5789B131-5E1B-437D-95DF-66467CA3552F}"/>
                </a:ext>
              </a:extLst>
            </p:cNvPr>
            <p:cNvGrpSpPr>
              <a:grpSpLocks/>
            </p:cNvGrpSpPr>
            <p:nvPr/>
          </p:nvGrpSpPr>
          <p:grpSpPr bwMode="auto">
            <a:xfrm flipH="1">
              <a:off x="6240980" y="914400"/>
              <a:ext cx="1296" cy="1524000"/>
              <a:chOff x="480" y="816"/>
              <a:chExt cx="1296" cy="960"/>
            </a:xfrm>
          </p:grpSpPr>
          <p:sp>
            <p:nvSpPr>
              <p:cNvPr id="37" name="Line 13">
                <a:extLst>
                  <a:ext uri="{FF2B5EF4-FFF2-40B4-BE49-F238E27FC236}">
                    <a16:creationId xmlns:a16="http://schemas.microsoft.com/office/drawing/2014/main" id="{86077A5D-958B-4D92-8C03-8AD5B1EBCDFE}"/>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8" name="Line 14">
                <a:extLst>
                  <a:ext uri="{FF2B5EF4-FFF2-40B4-BE49-F238E27FC236}">
                    <a16:creationId xmlns:a16="http://schemas.microsoft.com/office/drawing/2014/main" id="{A5DA8F37-805F-40A6-81FA-102E6478785A}"/>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9" name="Line 15">
                <a:extLst>
                  <a:ext uri="{FF2B5EF4-FFF2-40B4-BE49-F238E27FC236}">
                    <a16:creationId xmlns:a16="http://schemas.microsoft.com/office/drawing/2014/main" id="{00495A3D-2D4F-4AA0-86F9-0163DA917459}"/>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sp>
          <p:nvSpPr>
            <p:cNvPr id="14" name="Text Box 2">
              <a:extLst>
                <a:ext uri="{FF2B5EF4-FFF2-40B4-BE49-F238E27FC236}">
                  <a16:creationId xmlns:a16="http://schemas.microsoft.com/office/drawing/2014/main" id="{22A1858E-41D8-442C-8587-DC6CC3BA04D9}"/>
                </a:ext>
              </a:extLst>
            </p:cNvPr>
            <p:cNvSpPr txBox="1">
              <a:spLocks noChangeArrowheads="1"/>
            </p:cNvSpPr>
            <p:nvPr/>
          </p:nvSpPr>
          <p:spPr bwMode="auto">
            <a:xfrm>
              <a:off x="2111876" y="283118"/>
              <a:ext cx="3902350" cy="682314"/>
            </a:xfrm>
            <a:prstGeom prst="rect">
              <a:avLst/>
            </a:prstGeom>
            <a:solidFill>
              <a:srgbClr val="3366FF"/>
            </a:solidFill>
            <a:ln w="9525">
              <a:solidFill>
                <a:schemeClr val="tx1"/>
              </a:solidFill>
              <a:miter lim="800000"/>
              <a:headEnd/>
              <a:tailEnd/>
            </a:ln>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solidFill>
                    <a:srgbClr val="FFFF00"/>
                  </a:solidFill>
                </a:rPr>
                <a:t>Antennae shorter than body?</a:t>
              </a:r>
            </a:p>
          </p:txBody>
        </p:sp>
        <p:grpSp>
          <p:nvGrpSpPr>
            <p:cNvPr id="15" name="Group 14">
              <a:extLst>
                <a:ext uri="{FF2B5EF4-FFF2-40B4-BE49-F238E27FC236}">
                  <a16:creationId xmlns:a16="http://schemas.microsoft.com/office/drawing/2014/main" id="{017E4D90-E012-4F76-AE07-F5D34CEF8994}"/>
                </a:ext>
              </a:extLst>
            </p:cNvPr>
            <p:cNvGrpSpPr>
              <a:grpSpLocks/>
            </p:cNvGrpSpPr>
            <p:nvPr/>
          </p:nvGrpSpPr>
          <p:grpSpPr bwMode="auto">
            <a:xfrm flipH="1">
              <a:off x="7395268" y="2895600"/>
              <a:ext cx="1296" cy="1524000"/>
              <a:chOff x="480" y="816"/>
              <a:chExt cx="1296" cy="960"/>
            </a:xfrm>
          </p:grpSpPr>
          <p:sp>
            <p:nvSpPr>
              <p:cNvPr id="34" name="Line 18">
                <a:extLst>
                  <a:ext uri="{FF2B5EF4-FFF2-40B4-BE49-F238E27FC236}">
                    <a16:creationId xmlns:a16="http://schemas.microsoft.com/office/drawing/2014/main" id="{5D4F2896-9493-4DDA-8EA1-597FCF11C025}"/>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5" name="Line 19">
                <a:extLst>
                  <a:ext uri="{FF2B5EF4-FFF2-40B4-BE49-F238E27FC236}">
                    <a16:creationId xmlns:a16="http://schemas.microsoft.com/office/drawing/2014/main" id="{EBB82E59-C671-43FB-B2FD-5584DA9125AE}"/>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6" name="Line 20">
                <a:extLst>
                  <a:ext uri="{FF2B5EF4-FFF2-40B4-BE49-F238E27FC236}">
                    <a16:creationId xmlns:a16="http://schemas.microsoft.com/office/drawing/2014/main" id="{3E1C3F04-FE31-4922-8EFD-36AA756CB4B1}"/>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grpSp>
          <p:nvGrpSpPr>
            <p:cNvPr id="16" name="Group 15">
              <a:extLst>
                <a:ext uri="{FF2B5EF4-FFF2-40B4-BE49-F238E27FC236}">
                  <a16:creationId xmlns:a16="http://schemas.microsoft.com/office/drawing/2014/main" id="{35D0F86B-10F0-4804-932C-CD054126C8D0}"/>
                </a:ext>
              </a:extLst>
            </p:cNvPr>
            <p:cNvGrpSpPr>
              <a:grpSpLocks/>
            </p:cNvGrpSpPr>
            <p:nvPr/>
          </p:nvGrpSpPr>
          <p:grpSpPr bwMode="auto">
            <a:xfrm>
              <a:off x="2306236" y="2895600"/>
              <a:ext cx="1296" cy="1524000"/>
              <a:chOff x="480" y="816"/>
              <a:chExt cx="1296" cy="960"/>
            </a:xfrm>
          </p:grpSpPr>
          <p:sp>
            <p:nvSpPr>
              <p:cNvPr id="31" name="Line 22">
                <a:extLst>
                  <a:ext uri="{FF2B5EF4-FFF2-40B4-BE49-F238E27FC236}">
                    <a16:creationId xmlns:a16="http://schemas.microsoft.com/office/drawing/2014/main" id="{D8E505DA-D7E3-4B26-84F9-48B477BE8EA2}"/>
                  </a:ext>
                </a:extLst>
              </p:cNvPr>
              <p:cNvSpPr>
                <a:spLocks noChangeShapeType="1"/>
              </p:cNvSpPr>
              <p:nvPr/>
            </p:nvSpPr>
            <p:spPr bwMode="auto">
              <a:xfrm>
                <a:off x="1776" y="816"/>
                <a:ext cx="0" cy="57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2" name="Line 23">
                <a:extLst>
                  <a:ext uri="{FF2B5EF4-FFF2-40B4-BE49-F238E27FC236}">
                    <a16:creationId xmlns:a16="http://schemas.microsoft.com/office/drawing/2014/main" id="{0F09EC72-D70E-40F0-B34D-ED509D2A30F0}"/>
                  </a:ext>
                </a:extLst>
              </p:cNvPr>
              <p:cNvSpPr>
                <a:spLocks noChangeShapeType="1"/>
              </p:cNvSpPr>
              <p:nvPr/>
            </p:nvSpPr>
            <p:spPr bwMode="auto">
              <a:xfrm flipH="1">
                <a:off x="480" y="1392"/>
                <a:ext cx="1296"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sp>
            <p:nvSpPr>
              <p:cNvPr id="33" name="Line 24">
                <a:extLst>
                  <a:ext uri="{FF2B5EF4-FFF2-40B4-BE49-F238E27FC236}">
                    <a16:creationId xmlns:a16="http://schemas.microsoft.com/office/drawing/2014/main" id="{95C66ADB-4621-4653-B61B-434C4BB68647}"/>
                  </a:ext>
                </a:extLst>
              </p:cNvPr>
              <p:cNvSpPr>
                <a:spLocks noChangeShapeType="1"/>
              </p:cNvSpPr>
              <p:nvPr/>
            </p:nvSpPr>
            <p:spPr bwMode="auto">
              <a:xfrm>
                <a:off x="480" y="1392"/>
                <a:ext cx="0" cy="384"/>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p>
            </p:txBody>
          </p:sp>
        </p:grpSp>
        <p:pic>
          <p:nvPicPr>
            <p:cNvPr id="17" name="Picture 16" descr="cricket">
              <a:extLst>
                <a:ext uri="{FF2B5EF4-FFF2-40B4-BE49-F238E27FC236}">
                  <a16:creationId xmlns:a16="http://schemas.microsoft.com/office/drawing/2014/main" id="{71B7274F-B1E8-4C5E-8207-5F75FD04A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191000"/>
              <a:ext cx="23622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6">
              <a:extLst>
                <a:ext uri="{FF2B5EF4-FFF2-40B4-BE49-F238E27FC236}">
                  <a16:creationId xmlns:a16="http://schemas.microsoft.com/office/drawing/2014/main" id="{21FBCA30-40F6-48B5-8C5E-E07935A284F0}"/>
                </a:ext>
              </a:extLst>
            </p:cNvPr>
            <p:cNvSpPr txBox="1">
              <a:spLocks noChangeArrowheads="1"/>
            </p:cNvSpPr>
            <p:nvPr/>
          </p:nvSpPr>
          <p:spPr bwMode="auto">
            <a:xfrm>
              <a:off x="2743200" y="5181599"/>
              <a:ext cx="1196482" cy="6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a:t>Cricket</a:t>
              </a:r>
            </a:p>
          </p:txBody>
        </p:sp>
        <p:sp>
          <p:nvSpPr>
            <p:cNvPr id="19" name="Text Box 42">
              <a:extLst>
                <a:ext uri="{FF2B5EF4-FFF2-40B4-BE49-F238E27FC236}">
                  <a16:creationId xmlns:a16="http://schemas.microsoft.com/office/drawing/2014/main" id="{48BA7AE7-2834-4E6D-B95E-722C09F865AF}"/>
                </a:ext>
              </a:extLst>
            </p:cNvPr>
            <p:cNvSpPr txBox="1">
              <a:spLocks noChangeArrowheads="1"/>
            </p:cNvSpPr>
            <p:nvPr/>
          </p:nvSpPr>
          <p:spPr bwMode="auto">
            <a:xfrm>
              <a:off x="4572000" y="6248399"/>
              <a:ext cx="1385636" cy="6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a:t>Katydids</a:t>
              </a:r>
            </a:p>
          </p:txBody>
        </p:sp>
        <p:sp>
          <p:nvSpPr>
            <p:cNvPr id="20" name="Text Box 43">
              <a:extLst>
                <a:ext uri="{FF2B5EF4-FFF2-40B4-BE49-F238E27FC236}">
                  <a16:creationId xmlns:a16="http://schemas.microsoft.com/office/drawing/2014/main" id="{12DB93BB-F6EE-4FA2-96F7-AE69A1B489F9}"/>
                </a:ext>
              </a:extLst>
            </p:cNvPr>
            <p:cNvSpPr txBox="1">
              <a:spLocks noChangeArrowheads="1"/>
            </p:cNvSpPr>
            <p:nvPr/>
          </p:nvSpPr>
          <p:spPr bwMode="auto">
            <a:xfrm>
              <a:off x="7194550" y="6248399"/>
              <a:ext cx="2001190" cy="68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a:t>Camel Cricket</a:t>
              </a:r>
            </a:p>
          </p:txBody>
        </p:sp>
        <p:sp>
          <p:nvSpPr>
            <p:cNvPr id="21" name="Text Box 44">
              <a:extLst>
                <a:ext uri="{FF2B5EF4-FFF2-40B4-BE49-F238E27FC236}">
                  <a16:creationId xmlns:a16="http://schemas.microsoft.com/office/drawing/2014/main" id="{AD1F46B6-E27F-4C16-AB84-6143292FE694}"/>
                </a:ext>
              </a:extLst>
            </p:cNvPr>
            <p:cNvSpPr txBox="1">
              <a:spLocks noChangeArrowheads="1"/>
            </p:cNvSpPr>
            <p:nvPr/>
          </p:nvSpPr>
          <p:spPr bwMode="auto">
            <a:xfrm>
              <a:off x="1905000" y="1600199"/>
              <a:ext cx="808556"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Yes</a:t>
              </a:r>
            </a:p>
          </p:txBody>
        </p:sp>
        <p:sp>
          <p:nvSpPr>
            <p:cNvPr id="22" name="Text Box 45">
              <a:extLst>
                <a:ext uri="{FF2B5EF4-FFF2-40B4-BE49-F238E27FC236}">
                  <a16:creationId xmlns:a16="http://schemas.microsoft.com/office/drawing/2014/main" id="{1EE8C2BA-7329-4248-A1DB-109DC6D16FEC}"/>
                </a:ext>
              </a:extLst>
            </p:cNvPr>
            <p:cNvSpPr txBox="1">
              <a:spLocks noChangeArrowheads="1"/>
            </p:cNvSpPr>
            <p:nvPr/>
          </p:nvSpPr>
          <p:spPr bwMode="auto">
            <a:xfrm>
              <a:off x="3810000" y="3581400"/>
              <a:ext cx="808556"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Yes</a:t>
              </a:r>
            </a:p>
          </p:txBody>
        </p:sp>
        <p:sp>
          <p:nvSpPr>
            <p:cNvPr id="23" name="Text Box 46">
              <a:extLst>
                <a:ext uri="{FF2B5EF4-FFF2-40B4-BE49-F238E27FC236}">
                  <a16:creationId xmlns:a16="http://schemas.microsoft.com/office/drawing/2014/main" id="{117FAE5C-B760-4BF0-8282-41394C570D2B}"/>
                </a:ext>
              </a:extLst>
            </p:cNvPr>
            <p:cNvSpPr txBox="1">
              <a:spLocks noChangeArrowheads="1"/>
            </p:cNvSpPr>
            <p:nvPr/>
          </p:nvSpPr>
          <p:spPr bwMode="auto">
            <a:xfrm>
              <a:off x="5257800" y="5029201"/>
              <a:ext cx="808556"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Yes</a:t>
              </a:r>
            </a:p>
          </p:txBody>
        </p:sp>
        <p:pic>
          <p:nvPicPr>
            <p:cNvPr id="24" name="Picture 23">
              <a:extLst>
                <a:ext uri="{FF2B5EF4-FFF2-40B4-BE49-F238E27FC236}">
                  <a16:creationId xmlns:a16="http://schemas.microsoft.com/office/drawing/2014/main" id="{D9D43356-BEF5-B4B5-D17B-99783AD596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0778" y="2241143"/>
              <a:ext cx="442867" cy="328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 Box 47">
              <a:extLst>
                <a:ext uri="{FF2B5EF4-FFF2-40B4-BE49-F238E27FC236}">
                  <a16:creationId xmlns:a16="http://schemas.microsoft.com/office/drawing/2014/main" id="{70112984-E3BE-4998-A868-BF77E98A2475}"/>
                </a:ext>
              </a:extLst>
            </p:cNvPr>
            <p:cNvSpPr txBox="1">
              <a:spLocks noChangeArrowheads="1"/>
            </p:cNvSpPr>
            <p:nvPr/>
          </p:nvSpPr>
          <p:spPr bwMode="auto">
            <a:xfrm>
              <a:off x="4876800" y="1600199"/>
              <a:ext cx="715580"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No</a:t>
              </a:r>
            </a:p>
          </p:txBody>
        </p:sp>
        <p:sp>
          <p:nvSpPr>
            <p:cNvPr id="26" name="Text Box 48">
              <a:extLst>
                <a:ext uri="{FF2B5EF4-FFF2-40B4-BE49-F238E27FC236}">
                  <a16:creationId xmlns:a16="http://schemas.microsoft.com/office/drawing/2014/main" id="{7C83A419-748C-4776-A573-555608BF4DBD}"/>
                </a:ext>
              </a:extLst>
            </p:cNvPr>
            <p:cNvSpPr txBox="1">
              <a:spLocks noChangeArrowheads="1"/>
            </p:cNvSpPr>
            <p:nvPr/>
          </p:nvSpPr>
          <p:spPr bwMode="auto">
            <a:xfrm>
              <a:off x="6311854" y="3570709"/>
              <a:ext cx="715444"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No</a:t>
              </a:r>
            </a:p>
          </p:txBody>
        </p:sp>
        <p:pic>
          <p:nvPicPr>
            <p:cNvPr id="27" name="Picture 26">
              <a:extLst>
                <a:ext uri="{FF2B5EF4-FFF2-40B4-BE49-F238E27FC236}">
                  <a16:creationId xmlns:a16="http://schemas.microsoft.com/office/drawing/2014/main" id="{9B1444BE-659E-D145-96A3-D83ED189DF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7949" y="2241143"/>
              <a:ext cx="423819" cy="31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Box 16">
              <a:extLst>
                <a:ext uri="{FF2B5EF4-FFF2-40B4-BE49-F238E27FC236}">
                  <a16:creationId xmlns:a16="http://schemas.microsoft.com/office/drawing/2014/main" id="{E4C16FE0-B33A-460A-A743-8288FF25A1AD}"/>
                </a:ext>
              </a:extLst>
            </p:cNvPr>
            <p:cNvSpPr txBox="1">
              <a:spLocks noChangeArrowheads="1"/>
            </p:cNvSpPr>
            <p:nvPr/>
          </p:nvSpPr>
          <p:spPr bwMode="auto">
            <a:xfrm>
              <a:off x="5139370" y="2279594"/>
              <a:ext cx="1470026" cy="682314"/>
            </a:xfrm>
            <a:prstGeom prst="rect">
              <a:avLst/>
            </a:prstGeom>
            <a:solidFill>
              <a:srgbClr val="3366FF"/>
            </a:solidFill>
            <a:ln w="9525">
              <a:solidFill>
                <a:schemeClr val="tx1"/>
              </a:solidFill>
              <a:miter lim="800000"/>
              <a:headEnd/>
              <a:tailEnd/>
            </a:ln>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1" hangingPunct="1">
                <a:spcBef>
                  <a:spcPct val="0"/>
                </a:spcBef>
                <a:buFontTx/>
                <a:buNone/>
              </a:pPr>
              <a:r>
                <a:rPr lang="en-US" altLang="en-US" sz="1100" b="1">
                  <a:solidFill>
                    <a:srgbClr val="FFFF00"/>
                  </a:solidFill>
                </a:rPr>
                <a:t>3 Tarsi?</a:t>
              </a:r>
            </a:p>
          </p:txBody>
        </p:sp>
        <p:sp>
          <p:nvSpPr>
            <p:cNvPr id="29" name="Text Box 49">
              <a:extLst>
                <a:ext uri="{FF2B5EF4-FFF2-40B4-BE49-F238E27FC236}">
                  <a16:creationId xmlns:a16="http://schemas.microsoft.com/office/drawing/2014/main" id="{8A80847E-7A43-4FF6-B621-BFBDC47BAB52}"/>
                </a:ext>
              </a:extLst>
            </p:cNvPr>
            <p:cNvSpPr txBox="1">
              <a:spLocks noChangeArrowheads="1"/>
            </p:cNvSpPr>
            <p:nvPr/>
          </p:nvSpPr>
          <p:spPr bwMode="auto">
            <a:xfrm>
              <a:off x="7734352" y="5047487"/>
              <a:ext cx="715580" cy="682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t>No</a:t>
              </a:r>
            </a:p>
          </p:txBody>
        </p:sp>
        <p:sp>
          <p:nvSpPr>
            <p:cNvPr id="30" name="Text Box 30">
              <a:extLst>
                <a:ext uri="{FF2B5EF4-FFF2-40B4-BE49-F238E27FC236}">
                  <a16:creationId xmlns:a16="http://schemas.microsoft.com/office/drawing/2014/main" id="{7F809D25-2B58-4B5C-A02E-6B74EB36E80C}"/>
                </a:ext>
              </a:extLst>
            </p:cNvPr>
            <p:cNvSpPr txBox="1">
              <a:spLocks noChangeArrowheads="1"/>
            </p:cNvSpPr>
            <p:nvPr/>
          </p:nvSpPr>
          <p:spPr bwMode="auto">
            <a:xfrm>
              <a:off x="5693798" y="4109456"/>
              <a:ext cx="2667000" cy="682314"/>
            </a:xfrm>
            <a:prstGeom prst="rect">
              <a:avLst/>
            </a:prstGeom>
            <a:solidFill>
              <a:srgbClr val="3366FF"/>
            </a:solidFill>
            <a:ln w="9525">
              <a:solidFill>
                <a:schemeClr val="tx1"/>
              </a:solidFill>
              <a:miter lim="800000"/>
              <a:headEnd/>
              <a:tailEnd/>
            </a:ln>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eaLnBrk="1" hangingPunct="1">
                <a:spcBef>
                  <a:spcPct val="0"/>
                </a:spcBef>
                <a:buFontTx/>
                <a:buNone/>
              </a:pPr>
              <a:r>
                <a:rPr lang="en-US" altLang="en-US" sz="1100" b="1">
                  <a:solidFill>
                    <a:srgbClr val="FFFF00"/>
                  </a:solidFill>
                </a:rPr>
                <a:t>Foretiba has ears?</a:t>
              </a:r>
            </a:p>
          </p:txBody>
        </p:sp>
      </p:grpSp>
    </p:spTree>
    <p:extLst>
      <p:ext uri="{BB962C8B-B14F-4D97-AF65-F5344CB8AC3E}">
        <p14:creationId xmlns:p14="http://schemas.microsoft.com/office/powerpoint/2010/main" val="35158526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7FEE1F-6F69-46C6-811A-443A5AACAB47}"/>
              </a:ext>
            </a:extLst>
          </p:cNvPr>
          <p:cNvSpPr txBox="1">
            <a:spLocks noChangeArrowheads="1"/>
          </p:cNvSpPr>
          <p:nvPr/>
        </p:nvSpPr>
        <p:spPr bwMode="auto">
          <a:xfrm>
            <a:off x="1692631" y="921948"/>
            <a:ext cx="77057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0"/>
              </a:spcBef>
              <a:buFontTx/>
              <a:buNone/>
            </a:pPr>
            <a:r>
              <a:rPr lang="en-US" altLang="en-US"/>
              <a:t>At the risk of being self indulgent, lets see an examples of Bayesian Classification in action…</a:t>
            </a:r>
          </a:p>
          <a:p>
            <a:pPr>
              <a:spcBef>
                <a:spcPct val="0"/>
              </a:spcBef>
              <a:buFontTx/>
              <a:buNone/>
            </a:pPr>
            <a:endParaRPr lang="en-US" altLang="en-US" sz="2400"/>
          </a:p>
          <a:p>
            <a:pPr>
              <a:spcBef>
                <a:spcPct val="0"/>
              </a:spcBef>
              <a:buFontTx/>
              <a:buNone/>
            </a:pPr>
            <a:endParaRPr lang="en-US" altLang="en-US" sz="2400"/>
          </a:p>
        </p:txBody>
      </p:sp>
    </p:spTree>
    <p:extLst>
      <p:ext uri="{BB962C8B-B14F-4D97-AF65-F5344CB8AC3E}">
        <p14:creationId xmlns:p14="http://schemas.microsoft.com/office/powerpoint/2010/main" val="2798292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0BF7E-597A-A987-53EF-7EC133CE2C1A}"/>
              </a:ext>
            </a:extLst>
          </p:cNvPr>
          <p:cNvPicPr>
            <a:picLocks noChangeAspect="1"/>
          </p:cNvPicPr>
          <p:nvPr/>
        </p:nvPicPr>
        <p:blipFill>
          <a:blip r:embed="rId2"/>
          <a:stretch>
            <a:fillRect/>
          </a:stretch>
        </p:blipFill>
        <p:spPr>
          <a:xfrm>
            <a:off x="1950361" y="365494"/>
            <a:ext cx="8291278" cy="6127011"/>
          </a:xfrm>
          <a:prstGeom prst="rect">
            <a:avLst/>
          </a:prstGeom>
        </p:spPr>
      </p:pic>
    </p:spTree>
    <p:extLst>
      <p:ext uri="{BB962C8B-B14F-4D97-AF65-F5344CB8AC3E}">
        <p14:creationId xmlns:p14="http://schemas.microsoft.com/office/powerpoint/2010/main" val="9919559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4B3ED-1C68-60B3-C1C2-40632381EE75}"/>
              </a:ext>
            </a:extLst>
          </p:cNvPr>
          <p:cNvPicPr>
            <a:picLocks noChangeAspect="1"/>
          </p:cNvPicPr>
          <p:nvPr/>
        </p:nvPicPr>
        <p:blipFill>
          <a:blip r:embed="rId2"/>
          <a:stretch>
            <a:fillRect/>
          </a:stretch>
        </p:blipFill>
        <p:spPr>
          <a:xfrm>
            <a:off x="1996084" y="365494"/>
            <a:ext cx="8199831" cy="6127011"/>
          </a:xfrm>
          <a:prstGeom prst="rect">
            <a:avLst/>
          </a:prstGeom>
        </p:spPr>
      </p:pic>
    </p:spTree>
    <p:extLst>
      <p:ext uri="{BB962C8B-B14F-4D97-AF65-F5344CB8AC3E}">
        <p14:creationId xmlns:p14="http://schemas.microsoft.com/office/powerpoint/2010/main" val="2389825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E3885-7550-1D2D-3221-3E5A36875D50}"/>
              </a:ext>
            </a:extLst>
          </p:cNvPr>
          <p:cNvPicPr>
            <a:picLocks noChangeAspect="1"/>
          </p:cNvPicPr>
          <p:nvPr/>
        </p:nvPicPr>
        <p:blipFill>
          <a:blip r:embed="rId2"/>
          <a:stretch>
            <a:fillRect/>
          </a:stretch>
        </p:blipFill>
        <p:spPr>
          <a:xfrm>
            <a:off x="1916068" y="338822"/>
            <a:ext cx="8359864" cy="6180356"/>
          </a:xfrm>
          <a:prstGeom prst="rect">
            <a:avLst/>
          </a:prstGeom>
        </p:spPr>
      </p:pic>
    </p:spTree>
    <p:extLst>
      <p:ext uri="{BB962C8B-B14F-4D97-AF65-F5344CB8AC3E}">
        <p14:creationId xmlns:p14="http://schemas.microsoft.com/office/powerpoint/2010/main" val="29102685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F36A7-587B-7AC2-D4B1-AC957F5E156A}"/>
              </a:ext>
            </a:extLst>
          </p:cNvPr>
          <p:cNvPicPr>
            <a:picLocks noChangeAspect="1"/>
          </p:cNvPicPr>
          <p:nvPr/>
        </p:nvPicPr>
        <p:blipFill>
          <a:blip r:embed="rId2"/>
          <a:stretch>
            <a:fillRect/>
          </a:stretch>
        </p:blipFill>
        <p:spPr>
          <a:xfrm>
            <a:off x="1946550" y="376925"/>
            <a:ext cx="8298899" cy="6104149"/>
          </a:xfrm>
          <a:prstGeom prst="rect">
            <a:avLst/>
          </a:prstGeom>
        </p:spPr>
      </p:pic>
    </p:spTree>
    <p:extLst>
      <p:ext uri="{BB962C8B-B14F-4D97-AF65-F5344CB8AC3E}">
        <p14:creationId xmlns:p14="http://schemas.microsoft.com/office/powerpoint/2010/main" val="8998558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9DCC0-63DE-998D-240D-C2135E93B50B}"/>
              </a:ext>
            </a:extLst>
          </p:cNvPr>
          <p:cNvPicPr>
            <a:picLocks noChangeAspect="1"/>
          </p:cNvPicPr>
          <p:nvPr/>
        </p:nvPicPr>
        <p:blipFill>
          <a:blip r:embed="rId2"/>
          <a:stretch>
            <a:fillRect/>
          </a:stretch>
        </p:blipFill>
        <p:spPr>
          <a:xfrm>
            <a:off x="2007515" y="350253"/>
            <a:ext cx="8176969" cy="6157494"/>
          </a:xfrm>
          <a:prstGeom prst="rect">
            <a:avLst/>
          </a:prstGeom>
        </p:spPr>
      </p:pic>
    </p:spTree>
    <p:extLst>
      <p:ext uri="{BB962C8B-B14F-4D97-AF65-F5344CB8AC3E}">
        <p14:creationId xmlns:p14="http://schemas.microsoft.com/office/powerpoint/2010/main" val="4055363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77230A-530B-0EFC-E8A7-6E7299652545}"/>
              </a:ext>
            </a:extLst>
          </p:cNvPr>
          <p:cNvPicPr>
            <a:picLocks noChangeAspect="1"/>
          </p:cNvPicPr>
          <p:nvPr/>
        </p:nvPicPr>
        <p:blipFill>
          <a:blip r:embed="rId2"/>
          <a:stretch>
            <a:fillRect/>
          </a:stretch>
        </p:blipFill>
        <p:spPr>
          <a:xfrm>
            <a:off x="1950361" y="323581"/>
            <a:ext cx="8291278" cy="6210838"/>
          </a:xfrm>
          <a:prstGeom prst="rect">
            <a:avLst/>
          </a:prstGeom>
        </p:spPr>
      </p:pic>
    </p:spTree>
    <p:extLst>
      <p:ext uri="{BB962C8B-B14F-4D97-AF65-F5344CB8AC3E}">
        <p14:creationId xmlns:p14="http://schemas.microsoft.com/office/powerpoint/2010/main" val="1878742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3F139-305E-7D5A-A271-10294B6F927E}"/>
              </a:ext>
            </a:extLst>
          </p:cNvPr>
          <p:cNvPicPr>
            <a:picLocks noChangeAspect="1"/>
          </p:cNvPicPr>
          <p:nvPr/>
        </p:nvPicPr>
        <p:blipFill>
          <a:blip r:embed="rId2"/>
          <a:stretch>
            <a:fillRect/>
          </a:stretch>
        </p:blipFill>
        <p:spPr>
          <a:xfrm>
            <a:off x="1950361" y="296908"/>
            <a:ext cx="8291278" cy="6264183"/>
          </a:xfrm>
          <a:prstGeom prst="rect">
            <a:avLst/>
          </a:prstGeom>
        </p:spPr>
      </p:pic>
    </p:spTree>
    <p:extLst>
      <p:ext uri="{BB962C8B-B14F-4D97-AF65-F5344CB8AC3E}">
        <p14:creationId xmlns:p14="http://schemas.microsoft.com/office/powerpoint/2010/main" val="3112292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08910-20A9-7D6E-D3F6-3FC7B7D9463A}"/>
              </a:ext>
            </a:extLst>
          </p:cNvPr>
          <p:cNvPicPr>
            <a:picLocks noChangeAspect="1"/>
          </p:cNvPicPr>
          <p:nvPr/>
        </p:nvPicPr>
        <p:blipFill>
          <a:blip r:embed="rId2"/>
          <a:stretch>
            <a:fillRect/>
          </a:stretch>
        </p:blipFill>
        <p:spPr>
          <a:xfrm>
            <a:off x="1999895" y="388356"/>
            <a:ext cx="8192210" cy="6081287"/>
          </a:xfrm>
          <a:prstGeom prst="rect">
            <a:avLst/>
          </a:prstGeom>
        </p:spPr>
      </p:pic>
    </p:spTree>
    <p:extLst>
      <p:ext uri="{BB962C8B-B14F-4D97-AF65-F5344CB8AC3E}">
        <p14:creationId xmlns:p14="http://schemas.microsoft.com/office/powerpoint/2010/main" val="41995869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F7C98D-72F1-FDB2-FC8B-ABEE1DA1FEDA}"/>
              </a:ext>
            </a:extLst>
          </p:cNvPr>
          <p:cNvPicPr>
            <a:picLocks noChangeAspect="1"/>
          </p:cNvPicPr>
          <p:nvPr/>
        </p:nvPicPr>
        <p:blipFill>
          <a:blip r:embed="rId2"/>
          <a:stretch>
            <a:fillRect/>
          </a:stretch>
        </p:blipFill>
        <p:spPr>
          <a:xfrm>
            <a:off x="2011326" y="350253"/>
            <a:ext cx="8169348" cy="6157494"/>
          </a:xfrm>
          <a:prstGeom prst="rect">
            <a:avLst/>
          </a:prstGeom>
        </p:spPr>
      </p:pic>
    </p:spTree>
    <p:extLst>
      <p:ext uri="{BB962C8B-B14F-4D97-AF65-F5344CB8AC3E}">
        <p14:creationId xmlns:p14="http://schemas.microsoft.com/office/powerpoint/2010/main" val="241408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B9C3-2363-E10C-7BF6-E2F0295430D8}"/>
              </a:ext>
            </a:extLst>
          </p:cNvPr>
          <p:cNvSpPr>
            <a:spLocks noGrp="1"/>
          </p:cNvSpPr>
          <p:nvPr>
            <p:ph type="title"/>
          </p:nvPr>
        </p:nvSpPr>
        <p:spPr/>
        <p:txBody>
          <a:bodyPr/>
          <a:lstStyle/>
          <a:p>
            <a:r>
              <a:rPr lang="en-US" dirty="0"/>
              <a:t>How do we construct the decision tree?</a:t>
            </a:r>
          </a:p>
        </p:txBody>
      </p:sp>
      <p:sp>
        <p:nvSpPr>
          <p:cNvPr id="3" name="Content Placeholder 2">
            <a:extLst>
              <a:ext uri="{FF2B5EF4-FFF2-40B4-BE49-F238E27FC236}">
                <a16:creationId xmlns:a16="http://schemas.microsoft.com/office/drawing/2014/main" id="{71F3451B-EAD7-E4C0-B936-081AF94D961A}"/>
              </a:ext>
            </a:extLst>
          </p:cNvPr>
          <p:cNvSpPr>
            <a:spLocks noGrp="1"/>
          </p:cNvSpPr>
          <p:nvPr>
            <p:ph idx="1"/>
          </p:nvPr>
        </p:nvSpPr>
        <p:spPr/>
        <p:txBody>
          <a:bodyPr>
            <a:normAutofit fontScale="92500" lnSpcReduction="10000"/>
          </a:bodyPr>
          <a:lstStyle/>
          <a:p>
            <a:r>
              <a:rPr lang="en-US" dirty="0"/>
              <a:t>Basic algorithm (a greedy algorithm)</a:t>
            </a:r>
          </a:p>
          <a:p>
            <a:pPr marL="457200" lvl="1" indent="0">
              <a:buNone/>
            </a:pPr>
            <a:r>
              <a:rPr lang="en-US" dirty="0"/>
              <a:t>-Tree is constructed in a top-down recursive divide and conquer manner</a:t>
            </a:r>
          </a:p>
          <a:p>
            <a:pPr marL="457200" lvl="1" indent="0">
              <a:buNone/>
            </a:pPr>
            <a:r>
              <a:rPr lang="en-US" dirty="0"/>
              <a:t>-At start, all the training examples are at the root</a:t>
            </a:r>
          </a:p>
          <a:p>
            <a:pPr marL="457200" lvl="1" indent="0">
              <a:buNone/>
            </a:pPr>
            <a:r>
              <a:rPr lang="en-US" dirty="0"/>
              <a:t>=Attributes are categorical (if continuous-valued, they can be discretized in advanced)</a:t>
            </a:r>
          </a:p>
          <a:p>
            <a:pPr marL="457200" lvl="1" indent="0">
              <a:buNone/>
            </a:pPr>
            <a:r>
              <a:rPr lang="en-US" dirty="0"/>
              <a:t>-Examples are partitioned recursively based on selected attributes</a:t>
            </a:r>
          </a:p>
          <a:p>
            <a:pPr marL="457200" lvl="1" indent="0">
              <a:buNone/>
            </a:pPr>
            <a:r>
              <a:rPr lang="en-US" dirty="0"/>
              <a:t>=Test attributes are selected on the basis of a heuristic or statistical measure (e.g. information grain)</a:t>
            </a:r>
          </a:p>
          <a:p>
            <a:r>
              <a:rPr lang="en-US" dirty="0"/>
              <a:t>Conditions for stopping partitioning</a:t>
            </a:r>
          </a:p>
          <a:p>
            <a:pPr lvl="1"/>
            <a:r>
              <a:rPr lang="en-US" dirty="0"/>
              <a:t>-All samples for a given node belong to the same class</a:t>
            </a:r>
          </a:p>
          <a:p>
            <a:pPr lvl="1"/>
            <a:r>
              <a:rPr lang="en-US" dirty="0"/>
              <a:t>There are no remaining attributes for further partitioning – majority voting is employed for classifying the leaf</a:t>
            </a:r>
          </a:p>
          <a:p>
            <a:pPr lvl="1"/>
            <a:r>
              <a:rPr lang="en-US" dirty="0"/>
              <a:t>There are no samples left</a:t>
            </a:r>
          </a:p>
        </p:txBody>
      </p:sp>
    </p:spTree>
    <p:extLst>
      <p:ext uri="{BB962C8B-B14F-4D97-AF65-F5344CB8AC3E}">
        <p14:creationId xmlns:p14="http://schemas.microsoft.com/office/powerpoint/2010/main" val="1852268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86958-F492-9A30-6CDF-6677CE87789C}"/>
              </a:ext>
            </a:extLst>
          </p:cNvPr>
          <p:cNvPicPr>
            <a:picLocks noChangeAspect="1"/>
          </p:cNvPicPr>
          <p:nvPr/>
        </p:nvPicPr>
        <p:blipFill>
          <a:blip r:embed="rId2"/>
          <a:stretch>
            <a:fillRect/>
          </a:stretch>
        </p:blipFill>
        <p:spPr>
          <a:xfrm>
            <a:off x="2049429" y="418839"/>
            <a:ext cx="8093141" cy="6020322"/>
          </a:xfrm>
          <a:prstGeom prst="rect">
            <a:avLst/>
          </a:prstGeom>
        </p:spPr>
      </p:pic>
    </p:spTree>
    <p:extLst>
      <p:ext uri="{BB962C8B-B14F-4D97-AF65-F5344CB8AC3E}">
        <p14:creationId xmlns:p14="http://schemas.microsoft.com/office/powerpoint/2010/main" val="3589177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C9911-548F-A0E7-BC53-4DB7B102720F}"/>
              </a:ext>
            </a:extLst>
          </p:cNvPr>
          <p:cNvPicPr>
            <a:picLocks noChangeAspect="1"/>
          </p:cNvPicPr>
          <p:nvPr/>
        </p:nvPicPr>
        <p:blipFill>
          <a:blip r:embed="rId2"/>
          <a:stretch>
            <a:fillRect/>
          </a:stretch>
        </p:blipFill>
        <p:spPr>
          <a:xfrm>
            <a:off x="1950361" y="392167"/>
            <a:ext cx="8291278" cy="6073666"/>
          </a:xfrm>
          <a:prstGeom prst="rect">
            <a:avLst/>
          </a:prstGeom>
        </p:spPr>
      </p:pic>
    </p:spTree>
    <p:extLst>
      <p:ext uri="{BB962C8B-B14F-4D97-AF65-F5344CB8AC3E}">
        <p14:creationId xmlns:p14="http://schemas.microsoft.com/office/powerpoint/2010/main" val="12889095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98360-61AD-5673-AFED-7AA53554A4C5}"/>
              </a:ext>
            </a:extLst>
          </p:cNvPr>
          <p:cNvPicPr>
            <a:picLocks noChangeAspect="1"/>
          </p:cNvPicPr>
          <p:nvPr/>
        </p:nvPicPr>
        <p:blipFill>
          <a:blip r:embed="rId2"/>
          <a:stretch>
            <a:fillRect/>
          </a:stretch>
        </p:blipFill>
        <p:spPr>
          <a:xfrm>
            <a:off x="1946550" y="380736"/>
            <a:ext cx="8298899" cy="6096528"/>
          </a:xfrm>
          <a:prstGeom prst="rect">
            <a:avLst/>
          </a:prstGeom>
        </p:spPr>
      </p:pic>
    </p:spTree>
    <p:extLst>
      <p:ext uri="{BB962C8B-B14F-4D97-AF65-F5344CB8AC3E}">
        <p14:creationId xmlns:p14="http://schemas.microsoft.com/office/powerpoint/2010/main" val="2377060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19CD2-97F8-1BD8-8CC5-203754354BA6}"/>
              </a:ext>
            </a:extLst>
          </p:cNvPr>
          <p:cNvPicPr>
            <a:picLocks noChangeAspect="1"/>
          </p:cNvPicPr>
          <p:nvPr/>
        </p:nvPicPr>
        <p:blipFill>
          <a:blip r:embed="rId2"/>
          <a:stretch>
            <a:fillRect/>
          </a:stretch>
        </p:blipFill>
        <p:spPr>
          <a:xfrm>
            <a:off x="1992274" y="464563"/>
            <a:ext cx="8207451" cy="5928874"/>
          </a:xfrm>
          <a:prstGeom prst="rect">
            <a:avLst/>
          </a:prstGeom>
        </p:spPr>
      </p:pic>
    </p:spTree>
    <p:extLst>
      <p:ext uri="{BB962C8B-B14F-4D97-AF65-F5344CB8AC3E}">
        <p14:creationId xmlns:p14="http://schemas.microsoft.com/office/powerpoint/2010/main" val="2901345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E91B9-44DD-C9F3-6673-13F7566671AB}"/>
              </a:ext>
            </a:extLst>
          </p:cNvPr>
          <p:cNvPicPr>
            <a:picLocks noChangeAspect="1"/>
          </p:cNvPicPr>
          <p:nvPr/>
        </p:nvPicPr>
        <p:blipFill>
          <a:blip r:embed="rId2"/>
          <a:stretch>
            <a:fillRect/>
          </a:stretch>
        </p:blipFill>
        <p:spPr>
          <a:xfrm>
            <a:off x="1954171" y="388356"/>
            <a:ext cx="8283658" cy="6081287"/>
          </a:xfrm>
          <a:prstGeom prst="rect">
            <a:avLst/>
          </a:prstGeom>
        </p:spPr>
      </p:pic>
    </p:spTree>
    <p:extLst>
      <p:ext uri="{BB962C8B-B14F-4D97-AF65-F5344CB8AC3E}">
        <p14:creationId xmlns:p14="http://schemas.microsoft.com/office/powerpoint/2010/main" val="14471936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9494AD-D06D-6396-6A89-CA3F011C9195}"/>
              </a:ext>
            </a:extLst>
          </p:cNvPr>
          <p:cNvPicPr>
            <a:picLocks noChangeAspect="1"/>
          </p:cNvPicPr>
          <p:nvPr/>
        </p:nvPicPr>
        <p:blipFill>
          <a:blip r:embed="rId2"/>
          <a:stretch>
            <a:fillRect/>
          </a:stretch>
        </p:blipFill>
        <p:spPr>
          <a:xfrm>
            <a:off x="1935119" y="331201"/>
            <a:ext cx="8321761" cy="6195597"/>
          </a:xfrm>
          <a:prstGeom prst="rect">
            <a:avLst/>
          </a:prstGeom>
        </p:spPr>
      </p:pic>
    </p:spTree>
    <p:extLst>
      <p:ext uri="{BB962C8B-B14F-4D97-AF65-F5344CB8AC3E}">
        <p14:creationId xmlns:p14="http://schemas.microsoft.com/office/powerpoint/2010/main" val="898434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43830-1C71-2A09-17E9-123E85D24721}"/>
              </a:ext>
            </a:extLst>
          </p:cNvPr>
          <p:cNvPicPr>
            <a:picLocks noChangeAspect="1"/>
          </p:cNvPicPr>
          <p:nvPr/>
        </p:nvPicPr>
        <p:blipFill>
          <a:blip r:embed="rId2"/>
          <a:stretch>
            <a:fillRect/>
          </a:stretch>
        </p:blipFill>
        <p:spPr>
          <a:xfrm>
            <a:off x="1954171" y="293098"/>
            <a:ext cx="8283658" cy="6271803"/>
          </a:xfrm>
          <a:prstGeom prst="rect">
            <a:avLst/>
          </a:prstGeom>
        </p:spPr>
      </p:pic>
    </p:spTree>
    <p:extLst>
      <p:ext uri="{BB962C8B-B14F-4D97-AF65-F5344CB8AC3E}">
        <p14:creationId xmlns:p14="http://schemas.microsoft.com/office/powerpoint/2010/main" val="14743026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3610.MOV">
            <a:hlinkClick r:id="" action="ppaction://media"/>
            <a:extLst>
              <a:ext uri="{FF2B5EF4-FFF2-40B4-BE49-F238E27FC236}">
                <a16:creationId xmlns:a16="http://schemas.microsoft.com/office/drawing/2014/main" id="{EA099851-4040-4022-A233-37F8AA841508}"/>
              </a:ext>
            </a:extLst>
          </p:cNvPr>
          <p:cNvPicPr>
            <a:picLocks noRot="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56" y="791073"/>
            <a:ext cx="7772124" cy="5828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indoor, person, man, woman&#10;&#10;Description automatically generated">
            <a:extLst>
              <a:ext uri="{FF2B5EF4-FFF2-40B4-BE49-F238E27FC236}">
                <a16:creationId xmlns:a16="http://schemas.microsoft.com/office/drawing/2014/main" id="{61874211-AD33-4072-B2C2-14293048B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86" y="87457"/>
            <a:ext cx="3881065" cy="517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90419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1AA8B19-BFB3-4B41-AECB-9C79265EB7EA}"/>
              </a:ext>
            </a:extLst>
          </p:cNvPr>
          <p:cNvSpPr txBox="1">
            <a:spLocks/>
          </p:cNvSpPr>
          <p:nvPr/>
        </p:nvSpPr>
        <p:spPr>
          <a:xfrm>
            <a:off x="714764" y="1622425"/>
            <a:ext cx="8896350" cy="523557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marL="182880" eaLnBrk="1" fontAlgn="auto" hangingPunct="1">
              <a:spcBef>
                <a:spcPct val="20000"/>
              </a:spcBef>
              <a:spcAft>
                <a:spcPts val="0"/>
              </a:spcAft>
              <a:buFont typeface="Arial" pitchFamily="34" charset="0"/>
              <a:buNone/>
              <a:defRPr/>
            </a:pPr>
            <a:r>
              <a:rPr lang="en-US" sz="3600" dirty="0">
                <a:latin typeface="+mn-lt"/>
              </a:rPr>
              <a:t>Once you have a classifier working, you begin to see new uses for them…</a:t>
            </a:r>
          </a:p>
          <a:p>
            <a:pPr marL="182880" eaLnBrk="1" fontAlgn="auto" hangingPunct="1">
              <a:spcBef>
                <a:spcPct val="20000"/>
              </a:spcBef>
              <a:spcAft>
                <a:spcPts val="0"/>
              </a:spcAft>
              <a:buFont typeface="Arial" pitchFamily="34" charset="0"/>
              <a:buNone/>
              <a:defRPr/>
            </a:pPr>
            <a:endParaRPr lang="en-US" sz="3600" dirty="0"/>
          </a:p>
          <a:p>
            <a:pPr marL="182880" eaLnBrk="1" fontAlgn="auto" hangingPunct="1">
              <a:spcBef>
                <a:spcPct val="20000"/>
              </a:spcBef>
              <a:spcAft>
                <a:spcPts val="0"/>
              </a:spcAft>
              <a:buFont typeface="Arial" pitchFamily="34" charset="0"/>
              <a:buNone/>
              <a:defRPr/>
            </a:pPr>
            <a:r>
              <a:rPr lang="en-US" sz="3600" dirty="0"/>
              <a:t>Let us see some examples.. </a:t>
            </a:r>
            <a:endParaRPr lang="en-US" sz="3600" dirty="0">
              <a:latin typeface="+mn-lt"/>
            </a:endParaRPr>
          </a:p>
          <a:p>
            <a:pPr marL="182880" eaLnBrk="1" fontAlgn="auto" hangingPunct="1">
              <a:spcBef>
                <a:spcPct val="20000"/>
              </a:spcBef>
              <a:spcAft>
                <a:spcPts val="0"/>
              </a:spcAft>
              <a:defRPr/>
            </a:pPr>
            <a:r>
              <a:rPr lang="en-US" sz="2800" dirty="0"/>
              <a:t>  </a:t>
            </a:r>
            <a:endParaRPr lang="en-US" sz="2800" dirty="0">
              <a:latin typeface="+mn-lt"/>
            </a:endParaRPr>
          </a:p>
          <a:p>
            <a:pPr marL="182880" eaLnBrk="1" fontAlgn="auto" hangingPunct="1">
              <a:spcBef>
                <a:spcPct val="20000"/>
              </a:spcBef>
              <a:spcAft>
                <a:spcPts val="0"/>
              </a:spcAft>
              <a:buFont typeface="Arial" pitchFamily="34" charset="0"/>
              <a:buNone/>
              <a:defRPr/>
            </a:pPr>
            <a:r>
              <a:rPr lang="en-US" sz="2800" dirty="0">
                <a:latin typeface="+mn-lt"/>
              </a:rPr>
              <a:t> </a:t>
            </a:r>
            <a:endParaRPr lang="en-US" dirty="0">
              <a:latin typeface="+mn-lt"/>
            </a:endParaRPr>
          </a:p>
        </p:txBody>
      </p:sp>
      <p:sp>
        <p:nvSpPr>
          <p:cNvPr id="3" name="Title 1">
            <a:extLst>
              <a:ext uri="{FF2B5EF4-FFF2-40B4-BE49-F238E27FC236}">
                <a16:creationId xmlns:a16="http://schemas.microsoft.com/office/drawing/2014/main" id="{85D11C36-2DAC-4050-9827-E7F3F63455C3}"/>
              </a:ext>
            </a:extLst>
          </p:cNvPr>
          <p:cNvSpPr>
            <a:spLocks noGrp="1"/>
          </p:cNvSpPr>
          <p:nvPr/>
        </p:nvSpPr>
        <p:spPr bwMode="auto">
          <a:xfrm>
            <a:off x="1508351" y="662554"/>
            <a:ext cx="6562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defRPr/>
            </a:pPr>
            <a:r>
              <a:rPr lang="en-US" sz="4800" dirty="0">
                <a:effectLst>
                  <a:outerShdw blurRad="38100" dist="38100" dir="2700000" algn="tl">
                    <a:srgbClr val="000000">
                      <a:alpha val="43137"/>
                    </a:srgbClr>
                  </a:outerShdw>
                </a:effectLst>
              </a:rPr>
              <a:t>Blue Sky Ideas</a:t>
            </a:r>
          </a:p>
        </p:txBody>
      </p:sp>
    </p:spTree>
    <p:extLst>
      <p:ext uri="{BB962C8B-B14F-4D97-AF65-F5344CB8AC3E}">
        <p14:creationId xmlns:p14="http://schemas.microsoft.com/office/powerpoint/2010/main" val="331097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50F43-B829-21A9-9706-E2056F3D4D8E}"/>
              </a:ext>
            </a:extLst>
          </p:cNvPr>
          <p:cNvPicPr>
            <a:picLocks noChangeAspect="1"/>
          </p:cNvPicPr>
          <p:nvPr/>
        </p:nvPicPr>
        <p:blipFill>
          <a:blip r:embed="rId2"/>
          <a:stretch>
            <a:fillRect/>
          </a:stretch>
        </p:blipFill>
        <p:spPr>
          <a:xfrm>
            <a:off x="1961791" y="346443"/>
            <a:ext cx="8268417" cy="6165114"/>
          </a:xfrm>
          <a:prstGeom prst="rect">
            <a:avLst/>
          </a:prstGeom>
        </p:spPr>
      </p:pic>
    </p:spTree>
    <p:extLst>
      <p:ext uri="{BB962C8B-B14F-4D97-AF65-F5344CB8AC3E}">
        <p14:creationId xmlns:p14="http://schemas.microsoft.com/office/powerpoint/2010/main" val="856305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703</Words>
  <Application>Microsoft Office PowerPoint</Application>
  <PresentationFormat>Widescreen</PresentationFormat>
  <Paragraphs>85</Paragraphs>
  <Slides>103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Calibri Light</vt:lpstr>
      <vt:lpstr>Office Theme</vt:lpstr>
      <vt:lpstr>CS 170 Segment 8 Machine Learning 3</vt:lpstr>
      <vt:lpstr>We have seen two classifications algorithms (the linear classifier, and nearest neighbor)</vt:lpstr>
      <vt:lpstr>PowerPoint Presentation</vt:lpstr>
      <vt:lpstr>PowerPoint Presentation</vt:lpstr>
      <vt:lpstr>PowerPoint Presentation</vt:lpstr>
      <vt:lpstr>PowerPoint Presentation</vt:lpstr>
      <vt:lpstr>PowerPoint Presentation</vt:lpstr>
      <vt:lpstr>Decision Tree Classification</vt:lpstr>
      <vt:lpstr>How do we construct the 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Avoid Overfitting 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Advantages/Disadvantages of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Bayes Classifiers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170 Segment 8 Machine Learning 3</dc:title>
  <dc:creator>Charles Seager</dc:creator>
  <cp:lastModifiedBy>Charles Seager</cp:lastModifiedBy>
  <cp:revision>2</cp:revision>
  <dcterms:created xsi:type="dcterms:W3CDTF">2024-02-04T20:55:11Z</dcterms:created>
  <dcterms:modified xsi:type="dcterms:W3CDTF">2024-02-04T22:18:20Z</dcterms:modified>
</cp:coreProperties>
</file>